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4"/>
  </p:sldMasterIdLst>
  <p:notesMasterIdLst>
    <p:notesMasterId r:id="rId16"/>
  </p:notesMasterIdLst>
  <p:sldIdLst>
    <p:sldId id="256" r:id="rId5"/>
    <p:sldId id="257" r:id="rId6"/>
    <p:sldId id="259" r:id="rId7"/>
    <p:sldId id="269" r:id="rId8"/>
    <p:sldId id="261" r:id="rId9"/>
    <p:sldId id="262" r:id="rId10"/>
    <p:sldId id="263" r:id="rId11"/>
    <p:sldId id="264" r:id="rId12"/>
    <p:sldId id="265" r:id="rId13"/>
    <p:sldId id="26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i Raj" initials="SR" lastIdx="1" clrIdx="0">
    <p:extLst>
      <p:ext uri="{19B8F6BF-5375-455C-9EA6-DF929625EA0E}">
        <p15:presenceInfo xmlns:p15="http://schemas.microsoft.com/office/powerpoint/2012/main" userId="2234e42cf9eec7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A06894"/>
    <a:srgbClr val="FF66FF"/>
    <a:srgbClr val="990033"/>
    <a:srgbClr val="E325D5"/>
    <a:srgbClr val="36C658"/>
    <a:srgbClr val="3ACACE"/>
    <a:srgbClr val="FFFF66"/>
    <a:srgbClr val="92E080"/>
    <a:srgbClr val="E9F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681F1-2448-4309-A48A-6F29A4B71193}" v="355" dt="2024-04-12T05:18:17.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5" d="100"/>
          <a:sy n="65" d="100"/>
        </p:scale>
        <p:origin x="102"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29773-883C-47D4-A2FC-9B1CB6200750}" type="datetimeFigureOut">
              <a:rPr lang="en-IN" smtClean="0"/>
              <a:t>12-04-2024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D59254-87BC-46D7-A1C0-B7B2183AEEB6}" type="slidenum">
              <a:rPr lang="en-IN" smtClean="0"/>
              <a:t>‹#›</a:t>
            </a:fld>
            <a:endParaRPr lang="en-IN"/>
          </a:p>
        </p:txBody>
      </p:sp>
    </p:spTree>
    <p:extLst>
      <p:ext uri="{BB962C8B-B14F-4D97-AF65-F5344CB8AC3E}">
        <p14:creationId xmlns:p14="http://schemas.microsoft.com/office/powerpoint/2010/main" val="1351545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C14C-CFDE-4E25-053D-E8B336A93A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0919B77-C8F3-9B3E-9F81-87F67B7216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16FD160-5E26-D421-E0B4-E7D2240FD4C8}"/>
              </a:ext>
            </a:extLst>
          </p:cNvPr>
          <p:cNvSpPr>
            <a:spLocks noGrp="1"/>
          </p:cNvSpPr>
          <p:nvPr>
            <p:ph type="dt" sz="half" idx="10"/>
          </p:nvPr>
        </p:nvSpPr>
        <p:spPr/>
        <p:txBody>
          <a:bodyPr/>
          <a:lstStyle/>
          <a:p>
            <a:fld id="{94C4CDD3-B0E2-4645-B284-4AAD1D4F1FE6}" type="datetimeFigureOut">
              <a:rPr lang="en-IN" smtClean="0"/>
              <a:t>12-04-2024</a:t>
            </a:fld>
            <a:endParaRPr lang="en-IN"/>
          </a:p>
        </p:txBody>
      </p:sp>
      <p:sp>
        <p:nvSpPr>
          <p:cNvPr id="5" name="Footer Placeholder 4">
            <a:extLst>
              <a:ext uri="{FF2B5EF4-FFF2-40B4-BE49-F238E27FC236}">
                <a16:creationId xmlns:a16="http://schemas.microsoft.com/office/drawing/2014/main" id="{2DA14220-7E8D-FDA4-6854-EEA5E42E52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2A8522-1592-C85D-4797-11664445F9FE}"/>
              </a:ext>
            </a:extLst>
          </p:cNvPr>
          <p:cNvSpPr>
            <a:spLocks noGrp="1"/>
          </p:cNvSpPr>
          <p:nvPr>
            <p:ph type="sldNum" sz="quarter" idx="12"/>
          </p:nvPr>
        </p:nvSpPr>
        <p:spPr/>
        <p:txBody>
          <a:bodyPr/>
          <a:lstStyle/>
          <a:p>
            <a:fld id="{05C396B3-C16E-407A-8DC4-03D02291072E}" type="slidenum">
              <a:rPr lang="en-IN" smtClean="0"/>
              <a:t>‹#›</a:t>
            </a:fld>
            <a:endParaRPr lang="en-IN"/>
          </a:p>
        </p:txBody>
      </p:sp>
    </p:spTree>
    <p:extLst>
      <p:ext uri="{BB962C8B-B14F-4D97-AF65-F5344CB8AC3E}">
        <p14:creationId xmlns:p14="http://schemas.microsoft.com/office/powerpoint/2010/main" val="1444266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38F4-BF77-D626-B17F-EE51D9C9C19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8EB819-8196-DA34-4D47-B852899BE6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C91BC1-7BB3-6A66-18EA-E8CE2E15C563}"/>
              </a:ext>
            </a:extLst>
          </p:cNvPr>
          <p:cNvSpPr>
            <a:spLocks noGrp="1"/>
          </p:cNvSpPr>
          <p:nvPr>
            <p:ph type="dt" sz="half" idx="10"/>
          </p:nvPr>
        </p:nvSpPr>
        <p:spPr/>
        <p:txBody>
          <a:bodyPr/>
          <a:lstStyle/>
          <a:p>
            <a:fld id="{94C4CDD3-B0E2-4645-B284-4AAD1D4F1FE6}" type="datetimeFigureOut">
              <a:rPr lang="en-IN" smtClean="0"/>
              <a:t>12-04-2024</a:t>
            </a:fld>
            <a:endParaRPr lang="en-IN"/>
          </a:p>
        </p:txBody>
      </p:sp>
      <p:sp>
        <p:nvSpPr>
          <p:cNvPr id="5" name="Footer Placeholder 4">
            <a:extLst>
              <a:ext uri="{FF2B5EF4-FFF2-40B4-BE49-F238E27FC236}">
                <a16:creationId xmlns:a16="http://schemas.microsoft.com/office/drawing/2014/main" id="{1EBE045E-3D3A-2F41-5942-C030FBFDD1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789E0E-9142-8271-DF4B-FCD0C1437422}"/>
              </a:ext>
            </a:extLst>
          </p:cNvPr>
          <p:cNvSpPr>
            <a:spLocks noGrp="1"/>
          </p:cNvSpPr>
          <p:nvPr>
            <p:ph type="sldNum" sz="quarter" idx="12"/>
          </p:nvPr>
        </p:nvSpPr>
        <p:spPr/>
        <p:txBody>
          <a:bodyPr/>
          <a:lstStyle/>
          <a:p>
            <a:fld id="{05C396B3-C16E-407A-8DC4-03D02291072E}" type="slidenum">
              <a:rPr lang="en-IN" smtClean="0"/>
              <a:t>‹#›</a:t>
            </a:fld>
            <a:endParaRPr lang="en-IN"/>
          </a:p>
        </p:txBody>
      </p:sp>
    </p:spTree>
    <p:extLst>
      <p:ext uri="{BB962C8B-B14F-4D97-AF65-F5344CB8AC3E}">
        <p14:creationId xmlns:p14="http://schemas.microsoft.com/office/powerpoint/2010/main" val="1134264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C488D3-0D5B-570A-C51B-69DF36CFC8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89609F-89FB-CCA6-70EE-60B1594914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878046-15C6-5B36-D8CC-A577E07FDF1F}"/>
              </a:ext>
            </a:extLst>
          </p:cNvPr>
          <p:cNvSpPr>
            <a:spLocks noGrp="1"/>
          </p:cNvSpPr>
          <p:nvPr>
            <p:ph type="dt" sz="half" idx="10"/>
          </p:nvPr>
        </p:nvSpPr>
        <p:spPr/>
        <p:txBody>
          <a:bodyPr/>
          <a:lstStyle/>
          <a:p>
            <a:fld id="{94C4CDD3-B0E2-4645-B284-4AAD1D4F1FE6}" type="datetimeFigureOut">
              <a:rPr lang="en-IN" smtClean="0"/>
              <a:t>12-04-2024</a:t>
            </a:fld>
            <a:endParaRPr lang="en-IN"/>
          </a:p>
        </p:txBody>
      </p:sp>
      <p:sp>
        <p:nvSpPr>
          <p:cNvPr id="5" name="Footer Placeholder 4">
            <a:extLst>
              <a:ext uri="{FF2B5EF4-FFF2-40B4-BE49-F238E27FC236}">
                <a16:creationId xmlns:a16="http://schemas.microsoft.com/office/drawing/2014/main" id="{731BA694-DD2E-B09B-492D-94FAB47DB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BF4D95-31C0-492B-3F4A-43ED8B58B1CE}"/>
              </a:ext>
            </a:extLst>
          </p:cNvPr>
          <p:cNvSpPr>
            <a:spLocks noGrp="1"/>
          </p:cNvSpPr>
          <p:nvPr>
            <p:ph type="sldNum" sz="quarter" idx="12"/>
          </p:nvPr>
        </p:nvSpPr>
        <p:spPr/>
        <p:txBody>
          <a:bodyPr/>
          <a:lstStyle/>
          <a:p>
            <a:fld id="{05C396B3-C16E-407A-8DC4-03D02291072E}" type="slidenum">
              <a:rPr lang="en-IN" smtClean="0"/>
              <a:t>‹#›</a:t>
            </a:fld>
            <a:endParaRPr lang="en-IN"/>
          </a:p>
        </p:txBody>
      </p:sp>
    </p:spTree>
    <p:extLst>
      <p:ext uri="{BB962C8B-B14F-4D97-AF65-F5344CB8AC3E}">
        <p14:creationId xmlns:p14="http://schemas.microsoft.com/office/powerpoint/2010/main" val="68404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F8A7E-D985-CE92-9FD8-69220E77C9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CEE36D-7A6E-942C-C951-3F9BBF37D7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D2A467-A566-39CB-C945-A8248310C201}"/>
              </a:ext>
            </a:extLst>
          </p:cNvPr>
          <p:cNvSpPr>
            <a:spLocks noGrp="1"/>
          </p:cNvSpPr>
          <p:nvPr>
            <p:ph type="dt" sz="half" idx="10"/>
          </p:nvPr>
        </p:nvSpPr>
        <p:spPr/>
        <p:txBody>
          <a:bodyPr/>
          <a:lstStyle/>
          <a:p>
            <a:fld id="{94C4CDD3-B0E2-4645-B284-4AAD1D4F1FE6}" type="datetimeFigureOut">
              <a:rPr lang="en-IN" smtClean="0"/>
              <a:t>12-04-2024</a:t>
            </a:fld>
            <a:endParaRPr lang="en-IN"/>
          </a:p>
        </p:txBody>
      </p:sp>
      <p:sp>
        <p:nvSpPr>
          <p:cNvPr id="5" name="Footer Placeholder 4">
            <a:extLst>
              <a:ext uri="{FF2B5EF4-FFF2-40B4-BE49-F238E27FC236}">
                <a16:creationId xmlns:a16="http://schemas.microsoft.com/office/drawing/2014/main" id="{7774C210-1DBC-4B50-217B-DD36E18FBE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01D2BA-01B7-FA28-0A68-A935469A0451}"/>
              </a:ext>
            </a:extLst>
          </p:cNvPr>
          <p:cNvSpPr>
            <a:spLocks noGrp="1"/>
          </p:cNvSpPr>
          <p:nvPr>
            <p:ph type="sldNum" sz="quarter" idx="12"/>
          </p:nvPr>
        </p:nvSpPr>
        <p:spPr/>
        <p:txBody>
          <a:bodyPr/>
          <a:lstStyle/>
          <a:p>
            <a:fld id="{05C396B3-C16E-407A-8DC4-03D02291072E}" type="slidenum">
              <a:rPr lang="en-IN" smtClean="0"/>
              <a:t>‹#›</a:t>
            </a:fld>
            <a:endParaRPr lang="en-IN"/>
          </a:p>
        </p:txBody>
      </p:sp>
    </p:spTree>
    <p:extLst>
      <p:ext uri="{BB962C8B-B14F-4D97-AF65-F5344CB8AC3E}">
        <p14:creationId xmlns:p14="http://schemas.microsoft.com/office/powerpoint/2010/main" val="4267984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8158-8DE7-A2DA-5BBA-8C0845F565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74F919A-5220-4302-829F-1A0A58E75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A9340B-66B0-E370-7E60-234B0CDF9258}"/>
              </a:ext>
            </a:extLst>
          </p:cNvPr>
          <p:cNvSpPr>
            <a:spLocks noGrp="1"/>
          </p:cNvSpPr>
          <p:nvPr>
            <p:ph type="dt" sz="half" idx="10"/>
          </p:nvPr>
        </p:nvSpPr>
        <p:spPr/>
        <p:txBody>
          <a:bodyPr/>
          <a:lstStyle/>
          <a:p>
            <a:fld id="{94C4CDD3-B0E2-4645-B284-4AAD1D4F1FE6}" type="datetimeFigureOut">
              <a:rPr lang="en-IN" smtClean="0"/>
              <a:t>12-04-2024</a:t>
            </a:fld>
            <a:endParaRPr lang="en-IN"/>
          </a:p>
        </p:txBody>
      </p:sp>
      <p:sp>
        <p:nvSpPr>
          <p:cNvPr id="5" name="Footer Placeholder 4">
            <a:extLst>
              <a:ext uri="{FF2B5EF4-FFF2-40B4-BE49-F238E27FC236}">
                <a16:creationId xmlns:a16="http://schemas.microsoft.com/office/drawing/2014/main" id="{160571C0-B844-06C6-7980-0526440FFD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55AA64-30AA-2973-CF5B-B99ECF7803EF}"/>
              </a:ext>
            </a:extLst>
          </p:cNvPr>
          <p:cNvSpPr>
            <a:spLocks noGrp="1"/>
          </p:cNvSpPr>
          <p:nvPr>
            <p:ph type="sldNum" sz="quarter" idx="12"/>
          </p:nvPr>
        </p:nvSpPr>
        <p:spPr/>
        <p:txBody>
          <a:bodyPr/>
          <a:lstStyle/>
          <a:p>
            <a:fld id="{05C396B3-C16E-407A-8DC4-03D02291072E}" type="slidenum">
              <a:rPr lang="en-IN" smtClean="0"/>
              <a:t>‹#›</a:t>
            </a:fld>
            <a:endParaRPr lang="en-IN"/>
          </a:p>
        </p:txBody>
      </p:sp>
    </p:spTree>
    <p:extLst>
      <p:ext uri="{BB962C8B-B14F-4D97-AF65-F5344CB8AC3E}">
        <p14:creationId xmlns:p14="http://schemas.microsoft.com/office/powerpoint/2010/main" val="1011995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E443-9619-4A7F-DD24-CA74373428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23F8CA-B020-E2B1-E47E-B9A11D2415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169CF0-58D2-9BA9-125E-2B2F8DE9D8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80450EB-E194-DE7E-57E7-F071C127101B}"/>
              </a:ext>
            </a:extLst>
          </p:cNvPr>
          <p:cNvSpPr>
            <a:spLocks noGrp="1"/>
          </p:cNvSpPr>
          <p:nvPr>
            <p:ph type="dt" sz="half" idx="10"/>
          </p:nvPr>
        </p:nvSpPr>
        <p:spPr/>
        <p:txBody>
          <a:bodyPr/>
          <a:lstStyle/>
          <a:p>
            <a:fld id="{94C4CDD3-B0E2-4645-B284-4AAD1D4F1FE6}" type="datetimeFigureOut">
              <a:rPr lang="en-IN" smtClean="0"/>
              <a:t>12-04-2024</a:t>
            </a:fld>
            <a:endParaRPr lang="en-IN"/>
          </a:p>
        </p:txBody>
      </p:sp>
      <p:sp>
        <p:nvSpPr>
          <p:cNvPr id="6" name="Footer Placeholder 5">
            <a:extLst>
              <a:ext uri="{FF2B5EF4-FFF2-40B4-BE49-F238E27FC236}">
                <a16:creationId xmlns:a16="http://schemas.microsoft.com/office/drawing/2014/main" id="{450EEE26-9F03-EAF9-965F-E428D58BA3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11CBA7-CDD1-9C93-A32E-14D050771AEB}"/>
              </a:ext>
            </a:extLst>
          </p:cNvPr>
          <p:cNvSpPr>
            <a:spLocks noGrp="1"/>
          </p:cNvSpPr>
          <p:nvPr>
            <p:ph type="sldNum" sz="quarter" idx="12"/>
          </p:nvPr>
        </p:nvSpPr>
        <p:spPr/>
        <p:txBody>
          <a:bodyPr/>
          <a:lstStyle/>
          <a:p>
            <a:fld id="{05C396B3-C16E-407A-8DC4-03D02291072E}" type="slidenum">
              <a:rPr lang="en-IN" smtClean="0"/>
              <a:t>‹#›</a:t>
            </a:fld>
            <a:endParaRPr lang="en-IN"/>
          </a:p>
        </p:txBody>
      </p:sp>
    </p:spTree>
    <p:extLst>
      <p:ext uri="{BB962C8B-B14F-4D97-AF65-F5344CB8AC3E}">
        <p14:creationId xmlns:p14="http://schemas.microsoft.com/office/powerpoint/2010/main" val="362525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14CB7-9983-C4B0-73AD-FEE263D1DB9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AF19A5-5671-4B6D-106A-1E9575FC6A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60DED2-8D7D-84A7-5447-C8FEDA0B8E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3FD5AA-3308-CA4A-1C9F-002E0A6AF2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5589C0-0080-37F4-D079-B881E4851D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EC4530-0885-AD98-9142-310C0FC8D3A9}"/>
              </a:ext>
            </a:extLst>
          </p:cNvPr>
          <p:cNvSpPr>
            <a:spLocks noGrp="1"/>
          </p:cNvSpPr>
          <p:nvPr>
            <p:ph type="dt" sz="half" idx="10"/>
          </p:nvPr>
        </p:nvSpPr>
        <p:spPr/>
        <p:txBody>
          <a:bodyPr/>
          <a:lstStyle/>
          <a:p>
            <a:fld id="{94C4CDD3-B0E2-4645-B284-4AAD1D4F1FE6}" type="datetimeFigureOut">
              <a:rPr lang="en-IN" smtClean="0"/>
              <a:t>12-04-2024</a:t>
            </a:fld>
            <a:endParaRPr lang="en-IN"/>
          </a:p>
        </p:txBody>
      </p:sp>
      <p:sp>
        <p:nvSpPr>
          <p:cNvPr id="8" name="Footer Placeholder 7">
            <a:extLst>
              <a:ext uri="{FF2B5EF4-FFF2-40B4-BE49-F238E27FC236}">
                <a16:creationId xmlns:a16="http://schemas.microsoft.com/office/drawing/2014/main" id="{950A3CF6-578F-C117-E32A-28E1336A87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0D9ED0-21B8-4AB4-0AA3-D649105DD897}"/>
              </a:ext>
            </a:extLst>
          </p:cNvPr>
          <p:cNvSpPr>
            <a:spLocks noGrp="1"/>
          </p:cNvSpPr>
          <p:nvPr>
            <p:ph type="sldNum" sz="quarter" idx="12"/>
          </p:nvPr>
        </p:nvSpPr>
        <p:spPr/>
        <p:txBody>
          <a:bodyPr/>
          <a:lstStyle/>
          <a:p>
            <a:fld id="{05C396B3-C16E-407A-8DC4-03D02291072E}" type="slidenum">
              <a:rPr lang="en-IN" smtClean="0"/>
              <a:t>‹#›</a:t>
            </a:fld>
            <a:endParaRPr lang="en-IN"/>
          </a:p>
        </p:txBody>
      </p:sp>
    </p:spTree>
    <p:extLst>
      <p:ext uri="{BB962C8B-B14F-4D97-AF65-F5344CB8AC3E}">
        <p14:creationId xmlns:p14="http://schemas.microsoft.com/office/powerpoint/2010/main" val="1894793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48A4-1130-8E97-E10E-E87D3AC02E5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72F936-2FB5-F181-D9CB-6135DFE284AC}"/>
              </a:ext>
            </a:extLst>
          </p:cNvPr>
          <p:cNvSpPr>
            <a:spLocks noGrp="1"/>
          </p:cNvSpPr>
          <p:nvPr>
            <p:ph type="dt" sz="half" idx="10"/>
          </p:nvPr>
        </p:nvSpPr>
        <p:spPr/>
        <p:txBody>
          <a:bodyPr/>
          <a:lstStyle/>
          <a:p>
            <a:fld id="{94C4CDD3-B0E2-4645-B284-4AAD1D4F1FE6}" type="datetimeFigureOut">
              <a:rPr lang="en-IN" smtClean="0"/>
              <a:t>12-04-2024</a:t>
            </a:fld>
            <a:endParaRPr lang="en-IN"/>
          </a:p>
        </p:txBody>
      </p:sp>
      <p:sp>
        <p:nvSpPr>
          <p:cNvPr id="4" name="Footer Placeholder 3">
            <a:extLst>
              <a:ext uri="{FF2B5EF4-FFF2-40B4-BE49-F238E27FC236}">
                <a16:creationId xmlns:a16="http://schemas.microsoft.com/office/drawing/2014/main" id="{3A59CD93-5F1D-F298-E8B6-7FD9A2257B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C451FE-AEF3-23D4-5414-703052A452CC}"/>
              </a:ext>
            </a:extLst>
          </p:cNvPr>
          <p:cNvSpPr>
            <a:spLocks noGrp="1"/>
          </p:cNvSpPr>
          <p:nvPr>
            <p:ph type="sldNum" sz="quarter" idx="12"/>
          </p:nvPr>
        </p:nvSpPr>
        <p:spPr/>
        <p:txBody>
          <a:bodyPr/>
          <a:lstStyle/>
          <a:p>
            <a:fld id="{05C396B3-C16E-407A-8DC4-03D02291072E}" type="slidenum">
              <a:rPr lang="en-IN" smtClean="0"/>
              <a:t>‹#›</a:t>
            </a:fld>
            <a:endParaRPr lang="en-IN"/>
          </a:p>
        </p:txBody>
      </p:sp>
    </p:spTree>
    <p:extLst>
      <p:ext uri="{BB962C8B-B14F-4D97-AF65-F5344CB8AC3E}">
        <p14:creationId xmlns:p14="http://schemas.microsoft.com/office/powerpoint/2010/main" val="3194064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BC2E6-83F6-8D83-5371-27278F6A7E34}"/>
              </a:ext>
            </a:extLst>
          </p:cNvPr>
          <p:cNvSpPr>
            <a:spLocks noGrp="1"/>
          </p:cNvSpPr>
          <p:nvPr>
            <p:ph type="dt" sz="half" idx="10"/>
          </p:nvPr>
        </p:nvSpPr>
        <p:spPr/>
        <p:txBody>
          <a:bodyPr/>
          <a:lstStyle/>
          <a:p>
            <a:fld id="{94C4CDD3-B0E2-4645-B284-4AAD1D4F1FE6}" type="datetimeFigureOut">
              <a:rPr lang="en-IN" smtClean="0"/>
              <a:t>12-04-2024</a:t>
            </a:fld>
            <a:endParaRPr lang="en-IN"/>
          </a:p>
        </p:txBody>
      </p:sp>
      <p:sp>
        <p:nvSpPr>
          <p:cNvPr id="3" name="Footer Placeholder 2">
            <a:extLst>
              <a:ext uri="{FF2B5EF4-FFF2-40B4-BE49-F238E27FC236}">
                <a16:creationId xmlns:a16="http://schemas.microsoft.com/office/drawing/2014/main" id="{79338711-3152-BBE0-322F-CE5D96DAFA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6F72C9A-E147-DD6D-3CC3-9EAF970348D3}"/>
              </a:ext>
            </a:extLst>
          </p:cNvPr>
          <p:cNvSpPr>
            <a:spLocks noGrp="1"/>
          </p:cNvSpPr>
          <p:nvPr>
            <p:ph type="sldNum" sz="quarter" idx="12"/>
          </p:nvPr>
        </p:nvSpPr>
        <p:spPr/>
        <p:txBody>
          <a:bodyPr/>
          <a:lstStyle/>
          <a:p>
            <a:fld id="{05C396B3-C16E-407A-8DC4-03D02291072E}" type="slidenum">
              <a:rPr lang="en-IN" smtClean="0"/>
              <a:t>‹#›</a:t>
            </a:fld>
            <a:endParaRPr lang="en-IN"/>
          </a:p>
        </p:txBody>
      </p:sp>
    </p:spTree>
    <p:extLst>
      <p:ext uri="{BB962C8B-B14F-4D97-AF65-F5344CB8AC3E}">
        <p14:creationId xmlns:p14="http://schemas.microsoft.com/office/powerpoint/2010/main" val="4229855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C33A-5997-E172-7A6B-C34476A3E9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1F512F-C8E0-D049-C012-9A2C1AAB4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6971118-CA47-7069-9FB5-259719CFB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6B0920-CA4F-1E0F-84C6-3423F26B56D9}"/>
              </a:ext>
            </a:extLst>
          </p:cNvPr>
          <p:cNvSpPr>
            <a:spLocks noGrp="1"/>
          </p:cNvSpPr>
          <p:nvPr>
            <p:ph type="dt" sz="half" idx="10"/>
          </p:nvPr>
        </p:nvSpPr>
        <p:spPr/>
        <p:txBody>
          <a:bodyPr/>
          <a:lstStyle/>
          <a:p>
            <a:fld id="{94C4CDD3-B0E2-4645-B284-4AAD1D4F1FE6}" type="datetimeFigureOut">
              <a:rPr lang="en-IN" smtClean="0"/>
              <a:t>12-04-2024</a:t>
            </a:fld>
            <a:endParaRPr lang="en-IN"/>
          </a:p>
        </p:txBody>
      </p:sp>
      <p:sp>
        <p:nvSpPr>
          <p:cNvPr id="6" name="Footer Placeholder 5">
            <a:extLst>
              <a:ext uri="{FF2B5EF4-FFF2-40B4-BE49-F238E27FC236}">
                <a16:creationId xmlns:a16="http://schemas.microsoft.com/office/drawing/2014/main" id="{9F5D8278-1A17-3AFD-E369-63465EC6AC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B21E49-419C-2CDE-FCFF-ABA5FA4B6AA8}"/>
              </a:ext>
            </a:extLst>
          </p:cNvPr>
          <p:cNvSpPr>
            <a:spLocks noGrp="1"/>
          </p:cNvSpPr>
          <p:nvPr>
            <p:ph type="sldNum" sz="quarter" idx="12"/>
          </p:nvPr>
        </p:nvSpPr>
        <p:spPr/>
        <p:txBody>
          <a:bodyPr/>
          <a:lstStyle/>
          <a:p>
            <a:fld id="{05C396B3-C16E-407A-8DC4-03D02291072E}" type="slidenum">
              <a:rPr lang="en-IN" smtClean="0"/>
              <a:t>‹#›</a:t>
            </a:fld>
            <a:endParaRPr lang="en-IN"/>
          </a:p>
        </p:txBody>
      </p:sp>
    </p:spTree>
    <p:extLst>
      <p:ext uri="{BB962C8B-B14F-4D97-AF65-F5344CB8AC3E}">
        <p14:creationId xmlns:p14="http://schemas.microsoft.com/office/powerpoint/2010/main" val="146532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9E448-EB3E-2482-8A96-FFC3498A42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9E9E05-FC76-ECBC-3300-3A65EBB9F3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4E60ED-FC29-4477-886E-4D486E23B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5CAD61-54E3-CE07-D214-508FE7AB84B8}"/>
              </a:ext>
            </a:extLst>
          </p:cNvPr>
          <p:cNvSpPr>
            <a:spLocks noGrp="1"/>
          </p:cNvSpPr>
          <p:nvPr>
            <p:ph type="dt" sz="half" idx="10"/>
          </p:nvPr>
        </p:nvSpPr>
        <p:spPr/>
        <p:txBody>
          <a:bodyPr/>
          <a:lstStyle/>
          <a:p>
            <a:fld id="{94C4CDD3-B0E2-4645-B284-4AAD1D4F1FE6}" type="datetimeFigureOut">
              <a:rPr lang="en-IN" smtClean="0"/>
              <a:t>12-04-2024</a:t>
            </a:fld>
            <a:endParaRPr lang="en-IN"/>
          </a:p>
        </p:txBody>
      </p:sp>
      <p:sp>
        <p:nvSpPr>
          <p:cNvPr id="6" name="Footer Placeholder 5">
            <a:extLst>
              <a:ext uri="{FF2B5EF4-FFF2-40B4-BE49-F238E27FC236}">
                <a16:creationId xmlns:a16="http://schemas.microsoft.com/office/drawing/2014/main" id="{4F3A8D89-72D6-3A64-C7C6-DADE238C2F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5193C0-CBBA-5BC6-0835-9293534EC413}"/>
              </a:ext>
            </a:extLst>
          </p:cNvPr>
          <p:cNvSpPr>
            <a:spLocks noGrp="1"/>
          </p:cNvSpPr>
          <p:nvPr>
            <p:ph type="sldNum" sz="quarter" idx="12"/>
          </p:nvPr>
        </p:nvSpPr>
        <p:spPr/>
        <p:txBody>
          <a:bodyPr/>
          <a:lstStyle/>
          <a:p>
            <a:fld id="{05C396B3-C16E-407A-8DC4-03D02291072E}" type="slidenum">
              <a:rPr lang="en-IN" smtClean="0"/>
              <a:t>‹#›</a:t>
            </a:fld>
            <a:endParaRPr lang="en-IN"/>
          </a:p>
        </p:txBody>
      </p:sp>
    </p:spTree>
    <p:extLst>
      <p:ext uri="{BB962C8B-B14F-4D97-AF65-F5344CB8AC3E}">
        <p14:creationId xmlns:p14="http://schemas.microsoft.com/office/powerpoint/2010/main" val="612420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57BE4F-2C96-10F0-FE10-80DE9D7A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50D53C-727D-8657-1275-B8F13FBB18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3D0158-B748-7C4C-0792-7664F83ABA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C4CDD3-B0E2-4645-B284-4AAD1D4F1FE6}" type="datetimeFigureOut">
              <a:rPr lang="en-IN" smtClean="0"/>
              <a:t>12-04-2024</a:t>
            </a:fld>
            <a:endParaRPr lang="en-IN"/>
          </a:p>
        </p:txBody>
      </p:sp>
      <p:sp>
        <p:nvSpPr>
          <p:cNvPr id="5" name="Footer Placeholder 4">
            <a:extLst>
              <a:ext uri="{FF2B5EF4-FFF2-40B4-BE49-F238E27FC236}">
                <a16:creationId xmlns:a16="http://schemas.microsoft.com/office/drawing/2014/main" id="{7001E615-C9A0-837F-B608-736065257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7D5430C-3636-BF36-4FDC-89834F2FA8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C396B3-C16E-407A-8DC4-03D02291072E}" type="slidenum">
              <a:rPr lang="en-IN" smtClean="0"/>
              <a:t>‹#›</a:t>
            </a:fld>
            <a:endParaRPr lang="en-IN"/>
          </a:p>
        </p:txBody>
      </p:sp>
    </p:spTree>
    <p:extLst>
      <p:ext uri="{BB962C8B-B14F-4D97-AF65-F5344CB8AC3E}">
        <p14:creationId xmlns:p14="http://schemas.microsoft.com/office/powerpoint/2010/main" val="177811903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olab.research.google.com/drive/1H72FfXszXZUC1IcIKl7aVK145lm658Ry?usp=sharin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uk.finance.yahoo.com/most-active/" TargetMode="External"/><Relationship Id="rId3" Type="http://schemas.openxmlformats.org/officeDocument/2006/relationships/hyperlink" Target="https://finance.yahoo.com/quote/PYPL/" TargetMode="External"/><Relationship Id="rId7" Type="http://schemas.openxmlformats.org/officeDocument/2006/relationships/hyperlink" Target="https://www.investopedia.com/charles-potters-4942512" TargetMode="External"/><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hyperlink" Target="https://www.investopedia.com/contributors/53788/" TargetMode="External"/><Relationship Id="rId11" Type="http://schemas.openxmlformats.org/officeDocument/2006/relationships/image" Target="../media/image2.png"/><Relationship Id="rId5" Type="http://schemas.openxmlformats.org/officeDocument/2006/relationships/hyperlink" Target="https://www.investopedia.com/how-paypal-makes-money-5094794" TargetMode="External"/><Relationship Id="rId10" Type="http://schemas.openxmlformats.org/officeDocument/2006/relationships/hyperlink" Target="https://online.wlv.ac.uk/author/ben-nancholas/" TargetMode="External"/><Relationship Id="rId4" Type="http://schemas.openxmlformats.org/officeDocument/2006/relationships/hyperlink" Target="https://www.paypal.com/uk/webapps/mpp/about" TargetMode="External"/><Relationship Id="rId9" Type="http://schemas.openxmlformats.org/officeDocument/2006/relationships/hyperlink" Target="https://online.wlv.ac.uk/machine-learning-algorithms-an-explain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Data displayed on screen">
            <a:extLst>
              <a:ext uri="{FF2B5EF4-FFF2-40B4-BE49-F238E27FC236}">
                <a16:creationId xmlns:a16="http://schemas.microsoft.com/office/drawing/2014/main" id="{B22F3263-1D89-C705-8030-659142A688F3}"/>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9452" r="-1" b="8397"/>
          <a:stretch/>
        </p:blipFill>
        <p:spPr>
          <a:xfrm>
            <a:off x="4547937" y="-5"/>
            <a:ext cx="7644062" cy="36814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7D985548-BEFA-878E-1A7D-F9A784107977}"/>
              </a:ext>
            </a:extLst>
          </p:cNvPr>
          <p:cNvPicPr>
            <a:picLocks noChangeAspect="1"/>
          </p:cNvPicPr>
          <p:nvPr/>
        </p:nvPicPr>
        <p:blipFill rotWithShape="1">
          <a:blip r:embed="rId3">
            <a:extLst>
              <a:ext uri="{28A0092B-C50C-407E-A947-70E740481C1C}">
                <a14:useLocalDpi xmlns:a14="http://schemas.microsoft.com/office/drawing/2010/main" val="0"/>
              </a:ext>
            </a:extLst>
          </a:blip>
          <a:srcRect t="31582" r="-1" b="26861"/>
          <a:stretch/>
        </p:blipFill>
        <p:spPr>
          <a:xfrm>
            <a:off x="4547938" y="3681409"/>
            <a:ext cx="7644062" cy="3176595"/>
          </a:xfrm>
          <a:prstGeom prst="rect">
            <a:avLst/>
          </a:prstGeom>
        </p:spPr>
      </p:pic>
      <p:sp>
        <p:nvSpPr>
          <p:cNvPr id="65" name="Rectangle 6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0A2ED9-8265-07F5-FE23-A2BA17160653}"/>
              </a:ext>
            </a:extLst>
          </p:cNvPr>
          <p:cNvSpPr/>
          <p:nvPr/>
        </p:nvSpPr>
        <p:spPr>
          <a:xfrm>
            <a:off x="323850" y="504817"/>
            <a:ext cx="5395912" cy="2387600"/>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5000" b="1" spc="50" dirty="0">
                <a:ln w="9525" cmpd="sng">
                  <a:solidFill>
                    <a:schemeClr val="accent1"/>
                  </a:solidFill>
                  <a:prstDash val="solid"/>
                </a:ln>
                <a:solidFill>
                  <a:schemeClr val="bg1"/>
                </a:solidFill>
                <a:effectLst>
                  <a:glow rad="228600">
                    <a:schemeClr val="accent1">
                      <a:satMod val="175000"/>
                      <a:alpha val="40000"/>
                    </a:schemeClr>
                  </a:glow>
                </a:effectLst>
                <a:latin typeface="+mj-lt"/>
                <a:ea typeface="+mj-ea"/>
                <a:cs typeface="+mj-cs"/>
              </a:rPr>
              <a:t>P</a:t>
            </a:r>
            <a:r>
              <a:rPr lang="en-US" sz="5000" b="1" i="0" kern="1200" spc="50" dirty="0">
                <a:ln w="9525" cmpd="sng">
                  <a:solidFill>
                    <a:schemeClr val="accent1"/>
                  </a:solidFill>
                  <a:prstDash val="solid"/>
                </a:ln>
                <a:solidFill>
                  <a:schemeClr val="bg1"/>
                </a:solidFill>
                <a:effectLst>
                  <a:glow rad="228600">
                    <a:schemeClr val="accent1">
                      <a:satMod val="175000"/>
                      <a:alpha val="40000"/>
                    </a:schemeClr>
                  </a:glow>
                </a:effectLst>
                <a:latin typeface="+mj-lt"/>
                <a:ea typeface="+mj-ea"/>
                <a:cs typeface="+mj-cs"/>
              </a:rPr>
              <a:t>REDICTING PAYPAL STOCK PRICES USING LINEAR REGRESSION</a:t>
            </a:r>
            <a:endParaRPr lang="en-US" sz="5000" b="1" kern="1200" spc="50" dirty="0">
              <a:ln w="9525" cmpd="sng">
                <a:solidFill>
                  <a:schemeClr val="accent1"/>
                </a:solidFill>
                <a:prstDash val="solid"/>
              </a:ln>
              <a:solidFill>
                <a:schemeClr val="bg1"/>
              </a:solidFill>
              <a:effectLst>
                <a:glow rad="228600">
                  <a:schemeClr val="accent1">
                    <a:satMod val="175000"/>
                    <a:alpha val="40000"/>
                  </a:schemeClr>
                </a:glow>
              </a:effectLst>
              <a:latin typeface="+mj-lt"/>
              <a:ea typeface="+mj-ea"/>
              <a:cs typeface="+mj-cs"/>
            </a:endParaRPr>
          </a:p>
        </p:txBody>
      </p:sp>
      <p:cxnSp>
        <p:nvCxnSpPr>
          <p:cNvPr id="66" name="Straight Connector 6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hlinkClick r:id="rId4"/>
            <a:extLst>
              <a:ext uri="{FF2B5EF4-FFF2-40B4-BE49-F238E27FC236}">
                <a16:creationId xmlns:a16="http://schemas.microsoft.com/office/drawing/2014/main" id="{5EA2A58C-EADD-AB07-1EA8-09904DC31CA5}"/>
              </a:ext>
            </a:extLst>
          </p:cNvPr>
          <p:cNvSpPr txBox="1"/>
          <p:nvPr/>
        </p:nvSpPr>
        <p:spPr>
          <a:xfrm>
            <a:off x="185737" y="6349791"/>
            <a:ext cx="11820525" cy="369332"/>
          </a:xfrm>
          <a:prstGeom prst="rect">
            <a:avLst/>
          </a:prstGeom>
          <a:noFill/>
        </p:spPr>
        <p:txBody>
          <a:bodyPr wrap="square" rtlCol="0">
            <a:spAutoFit/>
          </a:bodyPr>
          <a:lstStyle/>
          <a:p>
            <a:r>
              <a:rPr lang="en-IN" dirty="0">
                <a:solidFill>
                  <a:schemeClr val="bg1"/>
                </a:solidFill>
              </a:rPr>
              <a:t>Google Colab Notebook Link:</a:t>
            </a:r>
            <a:r>
              <a:rPr lang="en-IN" dirty="0">
                <a:solidFill>
                  <a:schemeClr val="bg2">
                    <a:lumMod val="50000"/>
                  </a:schemeClr>
                </a:solidFill>
              </a:rPr>
              <a:t> https://colab.research.google.com/drive/1H72FfXszXZUC1IcIKl7aVK145lm658Ry?usp=sharing</a:t>
            </a:r>
          </a:p>
        </p:txBody>
      </p:sp>
      <p:sp>
        <p:nvSpPr>
          <p:cNvPr id="3" name="TextBox 2">
            <a:extLst>
              <a:ext uri="{FF2B5EF4-FFF2-40B4-BE49-F238E27FC236}">
                <a16:creationId xmlns:a16="http://schemas.microsoft.com/office/drawing/2014/main" id="{5C6AADD0-CF92-8088-69BE-4387033AF995}"/>
              </a:ext>
            </a:extLst>
          </p:cNvPr>
          <p:cNvSpPr txBox="1"/>
          <p:nvPr/>
        </p:nvSpPr>
        <p:spPr>
          <a:xfrm>
            <a:off x="235743" y="4623375"/>
            <a:ext cx="2786063" cy="646331"/>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Name : Susairaj Anthony</a:t>
            </a:r>
          </a:p>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Student ID: 22071718</a:t>
            </a:r>
          </a:p>
        </p:txBody>
      </p:sp>
    </p:spTree>
    <p:extLst>
      <p:ext uri="{BB962C8B-B14F-4D97-AF65-F5344CB8AC3E}">
        <p14:creationId xmlns:p14="http://schemas.microsoft.com/office/powerpoint/2010/main" val="34384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9" presetClass="entr" presetSubtype="0" decel="10000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p:cTn id="20" dur="500" fill="hold"/>
                                        <p:tgtEl>
                                          <p:spTgt spid="32"/>
                                        </p:tgtEl>
                                        <p:attrNameLst>
                                          <p:attrName>ppt_w</p:attrName>
                                        </p:attrNameLst>
                                      </p:cBhvr>
                                      <p:tavLst>
                                        <p:tav tm="0">
                                          <p:val>
                                            <p:fltVal val="0"/>
                                          </p:val>
                                        </p:tav>
                                        <p:tav tm="100000">
                                          <p:val>
                                            <p:strVal val="#ppt_w"/>
                                          </p:val>
                                        </p:tav>
                                      </p:tavLst>
                                    </p:anim>
                                    <p:anim calcmode="lin" valueType="num">
                                      <p:cBhvr>
                                        <p:cTn id="21" dur="500" fill="hold"/>
                                        <p:tgtEl>
                                          <p:spTgt spid="32"/>
                                        </p:tgtEl>
                                        <p:attrNameLst>
                                          <p:attrName>ppt_h</p:attrName>
                                        </p:attrNameLst>
                                      </p:cBhvr>
                                      <p:tavLst>
                                        <p:tav tm="0">
                                          <p:val>
                                            <p:fltVal val="0"/>
                                          </p:val>
                                        </p:tav>
                                        <p:tav tm="100000">
                                          <p:val>
                                            <p:strVal val="#ppt_h"/>
                                          </p:val>
                                        </p:tav>
                                      </p:tavLst>
                                    </p:anim>
                                    <p:anim calcmode="lin" valueType="num">
                                      <p:cBhvr>
                                        <p:cTn id="22" dur="500" fill="hold"/>
                                        <p:tgtEl>
                                          <p:spTgt spid="32"/>
                                        </p:tgtEl>
                                        <p:attrNameLst>
                                          <p:attrName>style.rotation</p:attrName>
                                        </p:attrNameLst>
                                      </p:cBhvr>
                                      <p:tavLst>
                                        <p:tav tm="0">
                                          <p:val>
                                            <p:fltVal val="360"/>
                                          </p:val>
                                        </p:tav>
                                        <p:tav tm="100000">
                                          <p:val>
                                            <p:fltVal val="0"/>
                                          </p:val>
                                        </p:tav>
                                      </p:tavLst>
                                    </p:anim>
                                    <p:animEffect transition="in" filter="fad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grpId="0" nodeType="clickEffect">
                                  <p:stCondLst>
                                    <p:cond delay="0"/>
                                  </p:stCondLst>
                                  <p:childTnLst>
                                    <p:animRot by="21600000">
                                      <p:cBhvr>
                                        <p:cTn id="27"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9A53D2-29A6-F164-52B2-E2C00FAE2B97}"/>
              </a:ext>
            </a:extLst>
          </p:cNvPr>
          <p:cNvSpPr txBox="1"/>
          <p:nvPr/>
        </p:nvSpPr>
        <p:spPr>
          <a:xfrm>
            <a:off x="266699" y="786525"/>
            <a:ext cx="5829300" cy="5078313"/>
          </a:xfrm>
          <a:prstGeom prst="rect">
            <a:avLst/>
          </a:prstGeom>
          <a:noFill/>
        </p:spPr>
        <p:txBody>
          <a:bodyPr wrap="square">
            <a:spAutoFit/>
          </a:bodyPr>
          <a:lstStyle/>
          <a:p>
            <a:r>
              <a:rPr lang="en-IN" sz="2000" b="0" dirty="0">
                <a:solidFill>
                  <a:schemeClr val="bg1"/>
                </a:solidFill>
                <a:effectLst/>
                <a:latin typeface="Bahnschrift SemiBold Condensed" panose="020B0502040204020203" pitchFamily="34" charset="0"/>
                <a:ea typeface="Times New Roman" panose="02020603050405020304" pitchFamily="18" charset="0"/>
              </a:rPr>
              <a:t>Limitations and Potential Areas of Improvement:</a:t>
            </a:r>
            <a:endParaRPr lang="en-IN" sz="2000" b="1" dirty="0">
              <a:solidFill>
                <a:schemeClr val="bg1"/>
              </a:solidFill>
              <a:latin typeface="Bahnschrift SemiBold Condensed" panose="020B0502040204020203" pitchFamily="34" charset="0"/>
              <a:ea typeface="Times New Roman" panose="02020603050405020304" pitchFamily="18" charset="0"/>
            </a:endParaRPr>
          </a:p>
          <a:p>
            <a:endParaRPr lang="en-IN" b="1" dirty="0">
              <a:solidFill>
                <a:schemeClr val="bg1"/>
              </a:solidFill>
              <a:effectLst/>
              <a:latin typeface="Bahnschrift SemiBold Condensed" panose="020B0502040204020203" pitchFamily="34" charset="0"/>
              <a:ea typeface="Times New Roman" panose="02020603050405020304" pitchFamily="18" charset="0"/>
            </a:endParaRPr>
          </a:p>
          <a:p>
            <a:pPr marL="285750" indent="-285750">
              <a:buFont typeface="Wingdings" panose="05000000000000000000" pitchFamily="2" charset="2"/>
              <a:buChar char="Ø"/>
            </a:pPr>
            <a:r>
              <a:rPr lang="en-IN" b="0" dirty="0">
                <a:solidFill>
                  <a:schemeClr val="bg1"/>
                </a:solidFill>
                <a:effectLst/>
                <a:latin typeface="Bahnschrift SemiBold Condensed" panose="020B0502040204020203" pitchFamily="34" charset="0"/>
                <a:ea typeface="Times New Roman" panose="02020603050405020304" pitchFamily="18" charset="0"/>
              </a:rPr>
              <a:t>Limited Feature Set: The models utilized a limited set of features, primarily historical stock prices and simple moving averages. Incorporating additional relevant features such as trading volume, external market indicators, or sentiment analysis from news sources could enhance model performance.</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 </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pPr marL="285750" indent="-285750">
              <a:buFont typeface="Wingdings" panose="05000000000000000000" pitchFamily="2" charset="2"/>
              <a:buChar char="Ø"/>
            </a:pPr>
            <a:r>
              <a:rPr lang="en-IN" b="0" dirty="0">
                <a:solidFill>
                  <a:schemeClr val="bg1"/>
                </a:solidFill>
                <a:effectLst/>
                <a:latin typeface="Bahnschrift SemiBold Condensed" panose="020B0502040204020203" pitchFamily="34" charset="0"/>
                <a:ea typeface="Times New Roman" panose="02020603050405020304" pitchFamily="18" charset="0"/>
              </a:rPr>
              <a:t>Data Quality: While efforts were made to clean and preprocess the data, inconsistencies or missing values could still affect model accuracy. Continuous monitoring and refinement of data preprocessing techniques are necessary to ensure model robustness.</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endParaRPr lang="en-IN" b="1" dirty="0">
              <a:solidFill>
                <a:schemeClr val="bg1"/>
              </a:solidFill>
              <a:effectLst/>
              <a:latin typeface="Bahnschrift SemiBold Condensed" panose="020B0502040204020203" pitchFamily="34" charset="0"/>
              <a:ea typeface="Times New Roman" panose="02020603050405020304" pitchFamily="18" charset="0"/>
            </a:endParaRPr>
          </a:p>
          <a:p>
            <a:pPr marL="285750" indent="-285750">
              <a:buFont typeface="Wingdings" panose="05000000000000000000" pitchFamily="2" charset="2"/>
              <a:buChar char="Ø"/>
            </a:pPr>
            <a:r>
              <a:rPr lang="en-IN" b="0" dirty="0">
                <a:solidFill>
                  <a:schemeClr val="bg1"/>
                </a:solidFill>
                <a:effectLst/>
                <a:latin typeface="Bahnschrift SemiBold Condensed" panose="020B0502040204020203" pitchFamily="34" charset="0"/>
                <a:ea typeface="Times New Roman" panose="02020603050405020304" pitchFamily="18" charset="0"/>
              </a:rPr>
              <a:t>Model Complexity: The models employed in this project had relatively simple architectures. Exploring more complex models, such as Long Short-Term Memory (LSTM) networks for capturing sequential dependencies in the data, could potentially improve prediction accuracy, especially in capturing non-linear relationships.</a:t>
            </a:r>
            <a:endParaRPr lang="en-IN" b="1" dirty="0">
              <a:solidFill>
                <a:schemeClr val="bg1"/>
              </a:solidFill>
              <a:effectLst/>
              <a:latin typeface="Bahnschrift SemiBold Condensed" panose="020B0502040204020203" pitchFamily="34" charset="0"/>
              <a:ea typeface="Times New Roman" panose="02020603050405020304" pitchFamily="18" charset="0"/>
            </a:endParaRPr>
          </a:p>
        </p:txBody>
      </p:sp>
      <p:sp>
        <p:nvSpPr>
          <p:cNvPr id="6" name="TextBox 5">
            <a:extLst>
              <a:ext uri="{FF2B5EF4-FFF2-40B4-BE49-F238E27FC236}">
                <a16:creationId xmlns:a16="http://schemas.microsoft.com/office/drawing/2014/main" id="{21692165-DFCD-BA5F-A6BE-075421C37C77}"/>
              </a:ext>
            </a:extLst>
          </p:cNvPr>
          <p:cNvSpPr txBox="1"/>
          <p:nvPr/>
        </p:nvSpPr>
        <p:spPr>
          <a:xfrm>
            <a:off x="6076951" y="789063"/>
            <a:ext cx="5848350" cy="5909310"/>
          </a:xfrm>
          <a:prstGeom prst="rect">
            <a:avLst/>
          </a:prstGeom>
          <a:noFill/>
        </p:spPr>
        <p:txBody>
          <a:bodyPr wrap="square" rtlCol="0">
            <a:spAutoFit/>
          </a:bodyPr>
          <a:lstStyle/>
          <a:p>
            <a:r>
              <a:rPr lang="en-IN" sz="2000" b="0" dirty="0">
                <a:effectLst/>
                <a:latin typeface="Bahnschrift SemiBold Condensed" panose="020B0502040204020203" pitchFamily="34" charset="0"/>
                <a:ea typeface="Times New Roman" panose="02020603050405020304" pitchFamily="18" charset="0"/>
              </a:rPr>
              <a:t>Future Directions for Enhancement:</a:t>
            </a:r>
            <a:endParaRPr lang="en-IN" sz="2000" b="1" dirty="0">
              <a:effectLst/>
              <a:latin typeface="Bahnschrift SemiBold Condensed" panose="020B0502040204020203" pitchFamily="34" charset="0"/>
              <a:ea typeface="Times New Roman" panose="02020603050405020304" pitchFamily="18" charset="0"/>
            </a:endParaRPr>
          </a:p>
          <a:p>
            <a:endParaRPr lang="en-IN" b="1" dirty="0">
              <a:effectLst/>
              <a:latin typeface="Bahnschrift SemiBold Condensed" panose="020B0502040204020203" pitchFamily="34" charset="0"/>
              <a:ea typeface="Times New Roman" panose="02020603050405020304" pitchFamily="18" charset="0"/>
            </a:endParaRPr>
          </a:p>
          <a:p>
            <a:pPr marL="285750" indent="-285750">
              <a:buFont typeface="Wingdings" panose="05000000000000000000" pitchFamily="2" charset="2"/>
              <a:buChar char="Ø"/>
            </a:pPr>
            <a:r>
              <a:rPr lang="en-IN" b="0" dirty="0">
                <a:effectLst/>
                <a:latin typeface="Bahnschrift SemiBold Condensed" panose="020B0502040204020203" pitchFamily="34" charset="0"/>
                <a:ea typeface="Times New Roman" panose="02020603050405020304" pitchFamily="18" charset="0"/>
              </a:rPr>
              <a:t>Ensemble Methods: Combining the predictions of multiple models through ensemble methods like stacking or blending could potentially yield more robust and accurate predictions by leveraging the strengths of individual models.</a:t>
            </a:r>
            <a:endParaRPr lang="en-IN" b="1" dirty="0">
              <a:effectLst/>
              <a:latin typeface="Bahnschrift SemiBold Condensed" panose="020B0502040204020203" pitchFamily="34" charset="0"/>
              <a:ea typeface="Times New Roman" panose="02020603050405020304" pitchFamily="18" charset="0"/>
            </a:endParaRPr>
          </a:p>
          <a:p>
            <a:endParaRPr lang="en-IN" b="1" dirty="0">
              <a:effectLst/>
              <a:latin typeface="Bahnschrift SemiBold Condensed" panose="020B0502040204020203" pitchFamily="34" charset="0"/>
              <a:ea typeface="Times New Roman" panose="02020603050405020304" pitchFamily="18" charset="0"/>
            </a:endParaRPr>
          </a:p>
          <a:p>
            <a:pPr marL="285750" indent="-285750">
              <a:buFont typeface="Wingdings" panose="05000000000000000000" pitchFamily="2" charset="2"/>
              <a:buChar char="Ø"/>
            </a:pPr>
            <a:r>
              <a:rPr lang="en-IN" b="0" dirty="0">
                <a:effectLst/>
                <a:latin typeface="Bahnschrift SemiBold Condensed" panose="020B0502040204020203" pitchFamily="34" charset="0"/>
                <a:ea typeface="Times New Roman" panose="02020603050405020304" pitchFamily="18" charset="0"/>
              </a:rPr>
              <a:t>Hyperparameter Tuning: Fine-tuning model hyperparameters using techniques like grid search or Bayesian optimization could optimize model performance further.</a:t>
            </a:r>
            <a:endParaRPr lang="en-IN" b="1" dirty="0">
              <a:effectLst/>
              <a:latin typeface="Bahnschrift SemiBold Condensed" panose="020B0502040204020203" pitchFamily="34" charset="0"/>
              <a:ea typeface="Times New Roman" panose="02020603050405020304" pitchFamily="18" charset="0"/>
            </a:endParaRPr>
          </a:p>
          <a:p>
            <a:endParaRPr lang="en-IN" b="1" dirty="0">
              <a:effectLst/>
              <a:latin typeface="Bahnschrift SemiBold Condensed" panose="020B0502040204020203" pitchFamily="34" charset="0"/>
              <a:ea typeface="Times New Roman" panose="02020603050405020304" pitchFamily="18" charset="0"/>
            </a:endParaRPr>
          </a:p>
          <a:p>
            <a:pPr marL="285750" indent="-285750">
              <a:buFont typeface="Wingdings" panose="05000000000000000000" pitchFamily="2" charset="2"/>
              <a:buChar char="Ø"/>
            </a:pPr>
            <a:r>
              <a:rPr lang="en-IN" b="0" dirty="0">
                <a:effectLst/>
                <a:latin typeface="Bahnschrift SemiBold Condensed" panose="020B0502040204020203" pitchFamily="34" charset="0"/>
                <a:ea typeface="Times New Roman" panose="02020603050405020304" pitchFamily="18" charset="0"/>
              </a:rPr>
              <a:t>Feature Engineering: Continuously exploring and incorporating new features derived from domain knowledge or external sources could provide additional signals for the models to learn from, potentially improving predictive accuracy</a:t>
            </a:r>
            <a:endParaRPr lang="en-IN" b="1" dirty="0">
              <a:latin typeface="Bahnschrift SemiBold Condensed" panose="020B0502040204020203" pitchFamily="34" charset="0"/>
              <a:ea typeface="Times New Roman" panose="02020603050405020304" pitchFamily="18" charset="0"/>
            </a:endParaRPr>
          </a:p>
          <a:p>
            <a:r>
              <a:rPr lang="en-IN" b="0" dirty="0">
                <a:effectLst/>
                <a:latin typeface="Bahnschrift SemiBold Condensed" panose="020B0502040204020203" pitchFamily="34" charset="0"/>
                <a:ea typeface="Times New Roman" panose="02020603050405020304" pitchFamily="18" charset="0"/>
              </a:rPr>
              <a:t> </a:t>
            </a:r>
            <a:endParaRPr lang="en-IN" b="1" dirty="0">
              <a:effectLst/>
              <a:latin typeface="Bahnschrift SemiBold Condensed" panose="020B0502040204020203" pitchFamily="34" charset="0"/>
              <a:ea typeface="Times New Roman" panose="02020603050405020304" pitchFamily="18" charset="0"/>
            </a:endParaRPr>
          </a:p>
          <a:p>
            <a:pPr marL="285750" indent="-285750">
              <a:buFont typeface="Wingdings" panose="05000000000000000000" pitchFamily="2" charset="2"/>
              <a:buChar char="Ø"/>
            </a:pPr>
            <a:r>
              <a:rPr lang="en-IN" b="0" dirty="0">
                <a:effectLst/>
                <a:latin typeface="Bahnschrift SemiBold Condensed" panose="020B0502040204020203" pitchFamily="34" charset="0"/>
                <a:ea typeface="Times New Roman" panose="02020603050405020304" pitchFamily="18" charset="0"/>
              </a:rPr>
              <a:t>Advanced Techniques: Exploring advanced techniques such as reinforcement learning for dynamic portfolio optimization or incorporating deep learning approaches tailored for financial time series analysis could be avenues for future research to enhance prediction models in the financial domain.</a:t>
            </a:r>
            <a:endParaRPr lang="en-IN" b="1" dirty="0">
              <a:effectLst/>
              <a:latin typeface="Bahnschrift SemiBold Condensed" panose="020B0502040204020203" pitchFamily="34" charset="0"/>
              <a:ea typeface="Times New Roman" panose="02020603050405020304" pitchFamily="18" charset="0"/>
            </a:endParaRPr>
          </a:p>
        </p:txBody>
      </p:sp>
      <p:sp>
        <p:nvSpPr>
          <p:cNvPr id="8" name="Rectangle: Rounded Corners 7">
            <a:extLst>
              <a:ext uri="{FF2B5EF4-FFF2-40B4-BE49-F238E27FC236}">
                <a16:creationId xmlns:a16="http://schemas.microsoft.com/office/drawing/2014/main" id="{FB7F128B-E495-5374-E7B6-F436957B207F}"/>
              </a:ext>
            </a:extLst>
          </p:cNvPr>
          <p:cNvSpPr/>
          <p:nvPr/>
        </p:nvSpPr>
        <p:spPr>
          <a:xfrm>
            <a:off x="3802856" y="131764"/>
            <a:ext cx="4586287" cy="500062"/>
          </a:xfrm>
          <a:prstGeom prst="roundRect">
            <a:avLst>
              <a:gd name="adj" fmla="val 50000"/>
            </a:avLst>
          </a:prstGeom>
          <a:solidFill>
            <a:srgbClr val="990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b="1" dirty="0">
                <a:solidFill>
                  <a:srgbClr val="FFFF00"/>
                </a:solidFill>
                <a:latin typeface="Bahnschrift SemiCondensed" panose="020B0502040204020203" pitchFamily="34" charset="0"/>
              </a:rPr>
              <a:t>Conclusion and Future Work</a:t>
            </a:r>
          </a:p>
        </p:txBody>
      </p:sp>
    </p:spTree>
    <p:extLst>
      <p:ext uri="{BB962C8B-B14F-4D97-AF65-F5344CB8AC3E}">
        <p14:creationId xmlns:p14="http://schemas.microsoft.com/office/powerpoint/2010/main" val="3930103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FBFE508-EAF8-76B1-730A-9297068A5EA7}"/>
              </a:ext>
            </a:extLst>
          </p:cNvPr>
          <p:cNvSpPr/>
          <p:nvPr/>
        </p:nvSpPr>
        <p:spPr>
          <a:xfrm>
            <a:off x="3751658" y="179033"/>
            <a:ext cx="4586287" cy="500062"/>
          </a:xfrm>
          <a:prstGeom prst="roundRect">
            <a:avLst>
              <a:gd name="adj" fmla="val 50000"/>
            </a:avLst>
          </a:prstGeom>
          <a:solidFill>
            <a:srgbClr val="990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b="1" dirty="0">
                <a:solidFill>
                  <a:srgbClr val="FFFF00"/>
                </a:solidFill>
                <a:latin typeface="Bahnschrift SemiCondensed" panose="020B0502040204020203" pitchFamily="34" charset="0"/>
              </a:rPr>
              <a:t>References</a:t>
            </a:r>
          </a:p>
        </p:txBody>
      </p:sp>
      <p:sp>
        <p:nvSpPr>
          <p:cNvPr id="3" name="TextBox 2">
            <a:extLst>
              <a:ext uri="{FF2B5EF4-FFF2-40B4-BE49-F238E27FC236}">
                <a16:creationId xmlns:a16="http://schemas.microsoft.com/office/drawing/2014/main" id="{4FA0B39D-C125-7950-82E5-7A527C4E16DE}"/>
              </a:ext>
            </a:extLst>
          </p:cNvPr>
          <p:cNvSpPr txBox="1"/>
          <p:nvPr/>
        </p:nvSpPr>
        <p:spPr>
          <a:xfrm>
            <a:off x="716755" y="971549"/>
            <a:ext cx="10656095" cy="5304016"/>
          </a:xfrm>
          <a:prstGeom prst="rect">
            <a:avLst/>
          </a:prstGeom>
          <a:noFill/>
        </p:spPr>
        <p:txBody>
          <a:bodyPr wrap="square" rtlCol="0">
            <a:spAutoFit/>
          </a:bodyPr>
          <a:lstStyle/>
          <a:p>
            <a:pPr marL="342900" lvl="0" indent="-342900">
              <a:spcBef>
                <a:spcPts val="500"/>
              </a:spcBef>
              <a:buFont typeface="Wingdings" panose="05000000000000000000" pitchFamily="2" charset="2"/>
              <a:buChar char=""/>
              <a:tabLst>
                <a:tab pos="457200" algn="l"/>
              </a:tabLst>
            </a:pPr>
            <a:r>
              <a:rPr lang="en-IN" sz="2300" b="1" dirty="0">
                <a:solidFill>
                  <a:srgbClr val="001435"/>
                </a:solidFill>
                <a:effectLst/>
                <a:latin typeface="Bahnschrift SemiBold Condensed" panose="020B0502040204020203" pitchFamily="34" charset="0"/>
                <a:ea typeface="Times New Roman" panose="02020603050405020304" pitchFamily="18" charset="0"/>
              </a:rPr>
              <a:t>Stock Analysis Dataset: The link directs to the Yahoo Finance page for PayPal's stock (PYPL), which is the correct source for retrieving stock data. </a:t>
            </a:r>
            <a:r>
              <a:rPr lang="en-IN" sz="2300" b="1" u="sng" dirty="0">
                <a:solidFill>
                  <a:srgbClr val="001435"/>
                </a:solidFill>
                <a:effectLst/>
                <a:latin typeface="Bahnschrift SemiBold Condensed" panose="020B0502040204020203" pitchFamily="34" charset="0"/>
                <a:ea typeface="Times New Roman" panose="02020603050405020304" pitchFamily="18" charset="0"/>
                <a:hlinkClick r:id="rId3"/>
              </a:rPr>
              <a:t>https://finance.yahoo.com/quote/PYPL/</a:t>
            </a:r>
            <a:endParaRPr lang="en-IN" sz="2300" b="1" dirty="0">
              <a:effectLst/>
              <a:latin typeface="Bahnschrift SemiBold Condensed" panose="020B0502040204020203" pitchFamily="34" charset="0"/>
              <a:ea typeface="Times New Roman" panose="02020603050405020304" pitchFamily="18" charset="0"/>
            </a:endParaRPr>
          </a:p>
          <a:p>
            <a:r>
              <a:rPr lang="en-IN" sz="2300" b="1" dirty="0">
                <a:solidFill>
                  <a:srgbClr val="001435"/>
                </a:solidFill>
                <a:effectLst/>
                <a:latin typeface="Bahnschrift SemiBold Condensed" panose="020B0502040204020203" pitchFamily="34" charset="0"/>
                <a:ea typeface="Times New Roman" panose="02020603050405020304" pitchFamily="18" charset="0"/>
              </a:rPr>
              <a:t> </a:t>
            </a:r>
            <a:endParaRPr lang="en-IN" sz="2300" b="1" dirty="0">
              <a:effectLst/>
              <a:latin typeface="Bahnschrift SemiBold Condensed" panose="020B0502040204020203" pitchFamily="34" charset="0"/>
              <a:ea typeface="Times New Roman" panose="02020603050405020304" pitchFamily="18" charset="0"/>
            </a:endParaRPr>
          </a:p>
          <a:p>
            <a:pPr marL="342900" lvl="0" indent="-342900">
              <a:spcBef>
                <a:spcPts val="500"/>
              </a:spcBef>
              <a:buFont typeface="Wingdings" panose="05000000000000000000" pitchFamily="2" charset="2"/>
              <a:buChar char=""/>
              <a:tabLst>
                <a:tab pos="457200" algn="l"/>
              </a:tabLst>
            </a:pPr>
            <a:r>
              <a:rPr lang="en-IN" sz="2300" b="1" dirty="0">
                <a:solidFill>
                  <a:srgbClr val="001435"/>
                </a:solidFill>
                <a:effectLst/>
                <a:latin typeface="Bahnschrift SemiBold Condensed" panose="020B0502040204020203" pitchFamily="34" charset="0"/>
                <a:ea typeface="Times New Roman" panose="02020603050405020304" pitchFamily="18" charset="0"/>
              </a:rPr>
              <a:t>About Company (PayPal Holdings, Inc.): </a:t>
            </a:r>
            <a:r>
              <a:rPr lang="en-IN" sz="2300" b="1" u="sng" dirty="0">
                <a:solidFill>
                  <a:srgbClr val="001435"/>
                </a:solidFill>
                <a:effectLst/>
                <a:latin typeface="Bahnschrift SemiBold Condensed" panose="020B0502040204020203" pitchFamily="34" charset="0"/>
                <a:ea typeface="Times New Roman" panose="02020603050405020304" pitchFamily="18" charset="0"/>
                <a:hlinkClick r:id="rId4"/>
              </a:rPr>
              <a:t>https://www.paypal.com/uk/webapps/mpp/about</a:t>
            </a:r>
            <a:endParaRPr lang="en-IN" sz="2300" b="1" dirty="0">
              <a:effectLst/>
              <a:latin typeface="Bahnschrift SemiBold Condensed" panose="020B0502040204020203" pitchFamily="34" charset="0"/>
              <a:ea typeface="Times New Roman" panose="02020603050405020304" pitchFamily="18" charset="0"/>
            </a:endParaRPr>
          </a:p>
          <a:p>
            <a:r>
              <a:rPr lang="en-IN" sz="2300" b="1" dirty="0">
                <a:solidFill>
                  <a:srgbClr val="001435"/>
                </a:solidFill>
                <a:effectLst/>
                <a:latin typeface="Bahnschrift SemiBold Condensed" panose="020B0502040204020203" pitchFamily="34" charset="0"/>
                <a:ea typeface="Times New Roman" panose="02020603050405020304" pitchFamily="18" charset="0"/>
              </a:rPr>
              <a:t> </a:t>
            </a:r>
            <a:endParaRPr lang="en-IN" sz="2300" b="1" dirty="0">
              <a:effectLst/>
              <a:latin typeface="Bahnschrift SemiBold Condensed" panose="020B0502040204020203" pitchFamily="34" charset="0"/>
              <a:ea typeface="Times New Roman" panose="02020603050405020304" pitchFamily="18" charset="0"/>
            </a:endParaRPr>
          </a:p>
          <a:p>
            <a:pPr marL="342900" lvl="0" indent="-342900">
              <a:spcBef>
                <a:spcPts val="500"/>
              </a:spcBef>
              <a:buFont typeface="Wingdings" panose="05000000000000000000" pitchFamily="2" charset="2"/>
              <a:buChar char=""/>
              <a:tabLst>
                <a:tab pos="457200" algn="l"/>
              </a:tabLst>
            </a:pPr>
            <a:r>
              <a:rPr lang="en-IN" sz="2300" b="1" dirty="0">
                <a:solidFill>
                  <a:srgbClr val="001435"/>
                </a:solidFill>
                <a:effectLst/>
                <a:latin typeface="Bahnschrift SemiBold Condensed" panose="020B0502040204020203" pitchFamily="34" charset="0"/>
                <a:ea typeface="Times New Roman" panose="02020603050405020304" pitchFamily="18" charset="0"/>
              </a:rPr>
              <a:t>How PayPal Makes Money: </a:t>
            </a:r>
            <a:r>
              <a:rPr lang="en-IN" sz="2300" b="1" u="sng" dirty="0">
                <a:solidFill>
                  <a:srgbClr val="001435"/>
                </a:solidFill>
                <a:effectLst/>
                <a:latin typeface="Bahnschrift SemiBold Condensed" panose="020B0502040204020203" pitchFamily="34" charset="0"/>
                <a:ea typeface="Times New Roman" panose="02020603050405020304" pitchFamily="18" charset="0"/>
                <a:hlinkClick r:id="rId5"/>
              </a:rPr>
              <a:t>https://www.investopedia.com/how-paypal-makes-money-5094794</a:t>
            </a:r>
            <a:r>
              <a:rPr lang="en-IN" sz="2300" b="1" dirty="0">
                <a:solidFill>
                  <a:srgbClr val="001435"/>
                </a:solidFill>
                <a:effectLst/>
                <a:latin typeface="Bahnschrift SemiBold Condensed" panose="020B0502040204020203" pitchFamily="34" charset="0"/>
                <a:ea typeface="Times New Roman" panose="02020603050405020304" pitchFamily="18" charset="0"/>
              </a:rPr>
              <a:t> By </a:t>
            </a:r>
            <a:r>
              <a:rPr lang="en-IN" sz="2300" b="1" u="sng" dirty="0">
                <a:solidFill>
                  <a:srgbClr val="001435"/>
                </a:solidFill>
                <a:effectLst/>
                <a:latin typeface="Bahnschrift SemiBold Condensed" panose="020B0502040204020203" pitchFamily="34" charset="0"/>
                <a:ea typeface="Times New Roman" panose="02020603050405020304" pitchFamily="18" charset="0"/>
                <a:hlinkClick r:id="rId6"/>
              </a:rPr>
              <a:t>MATTHEW JOHNSTON</a:t>
            </a:r>
            <a:r>
              <a:rPr lang="en-IN" sz="2300" b="1" dirty="0">
                <a:solidFill>
                  <a:srgbClr val="001435"/>
                </a:solidFill>
                <a:effectLst/>
                <a:latin typeface="Bahnschrift SemiBold Condensed" panose="020B0502040204020203" pitchFamily="34" charset="0"/>
                <a:ea typeface="Times New Roman" panose="02020603050405020304" pitchFamily="18" charset="0"/>
              </a:rPr>
              <a:t> Reviewed by </a:t>
            </a:r>
            <a:r>
              <a:rPr lang="en-IN" sz="2300" b="1" u="sng" dirty="0">
                <a:solidFill>
                  <a:srgbClr val="001435"/>
                </a:solidFill>
                <a:effectLst/>
                <a:latin typeface="Bahnschrift SemiBold Condensed" panose="020B0502040204020203" pitchFamily="34" charset="0"/>
                <a:ea typeface="Times New Roman" panose="02020603050405020304" pitchFamily="18" charset="0"/>
                <a:hlinkClick r:id="rId7"/>
              </a:rPr>
              <a:t>CHARLES POTTERS</a:t>
            </a:r>
            <a:r>
              <a:rPr lang="en-IN" sz="2300" b="1" dirty="0">
                <a:solidFill>
                  <a:srgbClr val="001435"/>
                </a:solidFill>
                <a:effectLst/>
                <a:latin typeface="Bahnschrift SemiBold Condensed" panose="020B0502040204020203" pitchFamily="34" charset="0"/>
                <a:ea typeface="Times New Roman" panose="02020603050405020304" pitchFamily="18" charset="0"/>
              </a:rPr>
              <a:t> Updated December 31, 2022</a:t>
            </a:r>
            <a:endParaRPr lang="en-IN" sz="2300" b="1" dirty="0">
              <a:effectLst/>
              <a:latin typeface="Bahnschrift SemiBold Condensed" panose="020B0502040204020203" pitchFamily="34" charset="0"/>
              <a:ea typeface="Times New Roman" panose="02020603050405020304" pitchFamily="18" charset="0"/>
            </a:endParaRPr>
          </a:p>
          <a:p>
            <a:r>
              <a:rPr lang="en-IN" sz="2300" b="1" dirty="0">
                <a:solidFill>
                  <a:srgbClr val="001435"/>
                </a:solidFill>
                <a:effectLst/>
                <a:latin typeface="Bahnschrift SemiBold Condensed" panose="020B0502040204020203" pitchFamily="34" charset="0"/>
                <a:ea typeface="Times New Roman" panose="02020603050405020304" pitchFamily="18" charset="0"/>
              </a:rPr>
              <a:t> </a:t>
            </a:r>
            <a:endParaRPr lang="en-IN" sz="2300" b="1" dirty="0">
              <a:effectLst/>
              <a:latin typeface="Bahnschrift SemiBold Condensed" panose="020B0502040204020203" pitchFamily="34" charset="0"/>
              <a:ea typeface="Times New Roman" panose="02020603050405020304" pitchFamily="18" charset="0"/>
            </a:endParaRPr>
          </a:p>
          <a:p>
            <a:pPr marL="342900" lvl="0" indent="-342900">
              <a:spcBef>
                <a:spcPts val="500"/>
              </a:spcBef>
              <a:buFont typeface="Wingdings" panose="05000000000000000000" pitchFamily="2" charset="2"/>
              <a:buChar char=""/>
              <a:tabLst>
                <a:tab pos="457200" algn="l"/>
              </a:tabLst>
            </a:pPr>
            <a:r>
              <a:rPr lang="en-IN" sz="2300" b="1" dirty="0">
                <a:solidFill>
                  <a:srgbClr val="001435"/>
                </a:solidFill>
                <a:effectLst/>
                <a:latin typeface="Bahnschrift SemiBold Condensed" panose="020B0502040204020203" pitchFamily="34" charset="0"/>
                <a:ea typeface="Times New Roman" panose="02020603050405020304" pitchFamily="18" charset="0"/>
              </a:rPr>
              <a:t>uk.finance.yahoo.com. (n.d.). Top most active stocks list | Screener – Yahoo Finance. [online] Available at: </a:t>
            </a:r>
            <a:r>
              <a:rPr lang="en-IN" sz="2300" b="1" u="sng" dirty="0">
                <a:solidFill>
                  <a:srgbClr val="001435"/>
                </a:solidFill>
                <a:effectLst/>
                <a:latin typeface="Bahnschrift SemiBold Condensed" panose="020B0502040204020203" pitchFamily="34" charset="0"/>
                <a:ea typeface="Times New Roman" panose="02020603050405020304" pitchFamily="18" charset="0"/>
                <a:hlinkClick r:id="rId8"/>
              </a:rPr>
              <a:t>https://uk.finance.yahoo.com/most-active/</a:t>
            </a:r>
            <a:r>
              <a:rPr lang="en-IN" sz="2300" b="1" dirty="0">
                <a:solidFill>
                  <a:srgbClr val="001435"/>
                </a:solidFill>
                <a:effectLst/>
                <a:latin typeface="Bahnschrift SemiBold Condensed" panose="020B0502040204020203" pitchFamily="34" charset="0"/>
                <a:ea typeface="Times New Roman" panose="02020603050405020304" pitchFamily="18" charset="0"/>
              </a:rPr>
              <a:t> This website could be relevant for gathering financial information and market data.</a:t>
            </a:r>
            <a:endParaRPr lang="en-IN" sz="2300" b="1" dirty="0">
              <a:effectLst/>
              <a:latin typeface="Bahnschrift SemiBold Condensed" panose="020B0502040204020203" pitchFamily="34" charset="0"/>
              <a:ea typeface="Times New Roman" panose="02020603050405020304" pitchFamily="18" charset="0"/>
            </a:endParaRPr>
          </a:p>
          <a:p>
            <a:r>
              <a:rPr lang="en-IN" sz="2300" b="1" dirty="0">
                <a:solidFill>
                  <a:srgbClr val="001435"/>
                </a:solidFill>
                <a:effectLst/>
                <a:latin typeface="Bahnschrift SemiBold Condensed" panose="020B0502040204020203" pitchFamily="34" charset="0"/>
                <a:ea typeface="Times New Roman" panose="02020603050405020304" pitchFamily="18" charset="0"/>
              </a:rPr>
              <a:t> </a:t>
            </a:r>
            <a:endParaRPr lang="en-IN" sz="2300" b="1" dirty="0">
              <a:effectLst/>
              <a:latin typeface="Bahnschrift SemiBold Condensed" panose="020B0502040204020203" pitchFamily="34" charset="0"/>
              <a:ea typeface="Times New Roman" panose="02020603050405020304" pitchFamily="18" charset="0"/>
            </a:endParaRPr>
          </a:p>
          <a:p>
            <a:pPr marL="342900" lvl="0" indent="-342900">
              <a:spcBef>
                <a:spcPts val="500"/>
              </a:spcBef>
              <a:buFont typeface="Wingdings" panose="05000000000000000000" pitchFamily="2" charset="2"/>
              <a:buChar char=""/>
              <a:tabLst>
                <a:tab pos="457200" algn="l"/>
              </a:tabLst>
            </a:pPr>
            <a:r>
              <a:rPr lang="en-IN" sz="2300" b="1" dirty="0">
                <a:solidFill>
                  <a:srgbClr val="001435"/>
                </a:solidFill>
                <a:effectLst/>
                <a:latin typeface="Bahnschrift SemiBold Condensed" panose="020B0502040204020203" pitchFamily="34" charset="0"/>
                <a:ea typeface="Times New Roman" panose="02020603050405020304" pitchFamily="18" charset="0"/>
              </a:rPr>
              <a:t>Model explanation and ideology: : </a:t>
            </a:r>
            <a:r>
              <a:rPr lang="en-US" sz="2300" b="1" u="sng" dirty="0">
                <a:solidFill>
                  <a:srgbClr val="001435"/>
                </a:solidFill>
                <a:effectLst/>
                <a:latin typeface="Bahnschrift SemiBold Condensed" panose="020B0502040204020203" pitchFamily="34" charset="0"/>
                <a:ea typeface="Times New Roman" panose="02020603050405020304" pitchFamily="18" charset="0"/>
                <a:hlinkClick r:id="rId9"/>
              </a:rPr>
              <a:t>Machine learning algorithms: An explainer - University of Wolverhampton (wlv.ac.uk)</a:t>
            </a:r>
            <a:r>
              <a:rPr lang="en-IN" sz="2300" b="1" dirty="0">
                <a:solidFill>
                  <a:srgbClr val="001435"/>
                </a:solidFill>
                <a:effectLst/>
                <a:latin typeface="Bahnschrift SemiBold Condensed" panose="020B0502040204020203" pitchFamily="34" charset="0"/>
                <a:ea typeface="Times New Roman" panose="02020603050405020304" pitchFamily="18" charset="0"/>
              </a:rPr>
              <a:t> by </a:t>
            </a:r>
            <a:r>
              <a:rPr lang="en-IN" sz="2300" b="1" u="sng" dirty="0">
                <a:solidFill>
                  <a:srgbClr val="001435"/>
                </a:solidFill>
                <a:effectLst/>
                <a:latin typeface="Bahnschrift SemiBold Condensed" panose="020B0502040204020203" pitchFamily="34" charset="0"/>
                <a:ea typeface="Times New Roman" panose="02020603050405020304" pitchFamily="18" charset="0"/>
                <a:hlinkClick r:id="rId10"/>
              </a:rPr>
              <a:t>Ben </a:t>
            </a:r>
            <a:r>
              <a:rPr lang="en-IN" sz="2300" b="1" u="sng" dirty="0" err="1">
                <a:solidFill>
                  <a:srgbClr val="001435"/>
                </a:solidFill>
                <a:effectLst/>
                <a:latin typeface="Bahnschrift SemiBold Condensed" panose="020B0502040204020203" pitchFamily="34" charset="0"/>
                <a:ea typeface="Times New Roman" panose="02020603050405020304" pitchFamily="18" charset="0"/>
                <a:hlinkClick r:id="rId10"/>
              </a:rPr>
              <a:t>Nancholas</a:t>
            </a:r>
            <a:r>
              <a:rPr lang="en-IN" sz="2300" b="1" u="sng" dirty="0">
                <a:solidFill>
                  <a:srgbClr val="001435"/>
                </a:solidFill>
                <a:effectLst/>
                <a:latin typeface="Bahnschrift SemiBold Condensed" panose="020B0502040204020203" pitchFamily="34" charset="0"/>
                <a:ea typeface="Times New Roman" panose="02020603050405020304" pitchFamily="18" charset="0"/>
              </a:rPr>
              <a:t> </a:t>
            </a:r>
            <a:r>
              <a:rPr lang="en-US" sz="2300" b="1" u="sng" dirty="0">
                <a:solidFill>
                  <a:srgbClr val="001435"/>
                </a:solidFill>
                <a:effectLst/>
                <a:latin typeface="Bahnschrift SemiBold Condensed" panose="020B0502040204020203" pitchFamily="34" charset="0"/>
                <a:ea typeface="Times New Roman" panose="02020603050405020304" pitchFamily="18" charset="0"/>
              </a:rPr>
              <a:t>Posted on: December 19, 2023</a:t>
            </a:r>
            <a:endParaRPr lang="en-IN" sz="2300" b="1" dirty="0">
              <a:effectLst/>
              <a:latin typeface="Bahnschrift SemiBold Condensed" panose="020B0502040204020203" pitchFamily="34" charset="0"/>
              <a:ea typeface="Times New Roman" panose="02020603050405020304" pitchFamily="18" charset="0"/>
            </a:endParaRPr>
          </a:p>
        </p:txBody>
      </p:sp>
      <p:pic>
        <p:nvPicPr>
          <p:cNvPr id="9" name="Picture 8" descr="A close up of a logo&#10;&#10;Description automatically generated">
            <a:extLst>
              <a:ext uri="{FF2B5EF4-FFF2-40B4-BE49-F238E27FC236}">
                <a16:creationId xmlns:a16="http://schemas.microsoft.com/office/drawing/2014/main" id="{0E8F2749-6F77-3536-76D7-C389F030F1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82977" y="-465673"/>
            <a:ext cx="1789474" cy="1789474"/>
          </a:xfrm>
          <a:prstGeom prst="rect">
            <a:avLst/>
          </a:prstGeom>
        </p:spPr>
      </p:pic>
    </p:spTree>
    <p:extLst>
      <p:ext uri="{BB962C8B-B14F-4D97-AF65-F5344CB8AC3E}">
        <p14:creationId xmlns:p14="http://schemas.microsoft.com/office/powerpoint/2010/main" val="4280191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A57E62-4EEE-0C00-5C5F-A15254610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061" y="834566"/>
            <a:ext cx="1189006" cy="1189006"/>
          </a:xfrm>
          <a:prstGeom prst="rect">
            <a:avLst/>
          </a:prstGeom>
        </p:spPr>
      </p:pic>
      <p:sp>
        <p:nvSpPr>
          <p:cNvPr id="9" name="Rectangle: Rounded Corners 8">
            <a:extLst>
              <a:ext uri="{FF2B5EF4-FFF2-40B4-BE49-F238E27FC236}">
                <a16:creationId xmlns:a16="http://schemas.microsoft.com/office/drawing/2014/main" id="{60EB6057-34E0-372B-8F18-BEF2DDE0B475}"/>
              </a:ext>
            </a:extLst>
          </p:cNvPr>
          <p:cNvSpPr/>
          <p:nvPr/>
        </p:nvSpPr>
        <p:spPr>
          <a:xfrm>
            <a:off x="420292" y="858899"/>
            <a:ext cx="4168780" cy="1234857"/>
          </a:xfrm>
          <a:prstGeom prst="roundRect">
            <a:avLst/>
          </a:prstGeom>
          <a:noFill/>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PayPal is an online payment system that allows you to send and receive money around the world</a:t>
            </a:r>
          </a:p>
        </p:txBody>
      </p:sp>
      <p:grpSp>
        <p:nvGrpSpPr>
          <p:cNvPr id="119" name="Group 118">
            <a:extLst>
              <a:ext uri="{FF2B5EF4-FFF2-40B4-BE49-F238E27FC236}">
                <a16:creationId xmlns:a16="http://schemas.microsoft.com/office/drawing/2014/main" id="{7EA9B267-818F-B1ED-1281-2BFEF81E4258}"/>
              </a:ext>
            </a:extLst>
          </p:cNvPr>
          <p:cNvGrpSpPr/>
          <p:nvPr/>
        </p:nvGrpSpPr>
        <p:grpSpPr>
          <a:xfrm>
            <a:off x="275838" y="2597927"/>
            <a:ext cx="6056772" cy="4096309"/>
            <a:chOff x="224964" y="2578047"/>
            <a:chExt cx="6056772" cy="4096309"/>
          </a:xfrm>
        </p:grpSpPr>
        <p:sp>
          <p:nvSpPr>
            <p:cNvPr id="45" name="Arc 44">
              <a:extLst>
                <a:ext uri="{FF2B5EF4-FFF2-40B4-BE49-F238E27FC236}">
                  <a16:creationId xmlns:a16="http://schemas.microsoft.com/office/drawing/2014/main" id="{1CBBB2A2-22DE-3938-FC27-3BC6BD3D47BC}"/>
                </a:ext>
              </a:extLst>
            </p:cNvPr>
            <p:cNvSpPr/>
            <p:nvPr/>
          </p:nvSpPr>
          <p:spPr>
            <a:xfrm flipH="1">
              <a:off x="2552698" y="2906778"/>
              <a:ext cx="3729038" cy="3413587"/>
            </a:xfrm>
            <a:prstGeom prst="arc">
              <a:avLst>
                <a:gd name="adj1" fmla="val 16200000"/>
                <a:gd name="adj2" fmla="val 5402309"/>
              </a:avLst>
            </a:prstGeom>
            <a:ln>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68" name="Freeform: Shape 67">
              <a:extLst>
                <a:ext uri="{FF2B5EF4-FFF2-40B4-BE49-F238E27FC236}">
                  <a16:creationId xmlns:a16="http://schemas.microsoft.com/office/drawing/2014/main" id="{704B9E1E-84B0-E476-F660-6E0B7D186BAA}"/>
                </a:ext>
              </a:extLst>
            </p:cNvPr>
            <p:cNvSpPr/>
            <p:nvPr/>
          </p:nvSpPr>
          <p:spPr>
            <a:xfrm rot="10800000" flipH="1" flipV="1">
              <a:off x="2894672" y="3312945"/>
              <a:ext cx="1269075" cy="1397200"/>
            </a:xfrm>
            <a:custGeom>
              <a:avLst/>
              <a:gdLst>
                <a:gd name="connsiteX0" fmla="*/ 1095376 w 1095376"/>
                <a:gd name="connsiteY0" fmla="*/ 0 h 1092994"/>
                <a:gd name="connsiteX1" fmla="*/ 1095376 w 1095376"/>
                <a:gd name="connsiteY1" fmla="*/ 1092994 h 1092994"/>
                <a:gd name="connsiteX2" fmla="*/ 0 w 1095376"/>
                <a:gd name="connsiteY2" fmla="*/ 1092994 h 1092994"/>
                <a:gd name="connsiteX3" fmla="*/ 1095376 w 1095376"/>
                <a:gd name="connsiteY3" fmla="*/ 0 h 1092994"/>
              </a:gdLst>
              <a:ahLst/>
              <a:cxnLst>
                <a:cxn ang="0">
                  <a:pos x="connsiteX0" y="connsiteY0"/>
                </a:cxn>
                <a:cxn ang="0">
                  <a:pos x="connsiteX1" y="connsiteY1"/>
                </a:cxn>
                <a:cxn ang="0">
                  <a:pos x="connsiteX2" y="connsiteY2"/>
                </a:cxn>
                <a:cxn ang="0">
                  <a:pos x="connsiteX3" y="connsiteY3"/>
                </a:cxn>
              </a:cxnLst>
              <a:rect l="l" t="t" r="r" b="b"/>
              <a:pathLst>
                <a:path w="1095376" h="1092994">
                  <a:moveTo>
                    <a:pt x="1095376" y="0"/>
                  </a:moveTo>
                  <a:lnTo>
                    <a:pt x="1095376" y="1092994"/>
                  </a:lnTo>
                  <a:lnTo>
                    <a:pt x="0" y="1092994"/>
                  </a:lnTo>
                  <a:cubicBezTo>
                    <a:pt x="0" y="489350"/>
                    <a:pt x="490417" y="0"/>
                    <a:pt x="1095376" y="0"/>
                  </a:cubicBezTo>
                  <a:close/>
                </a:path>
              </a:pathLst>
            </a:cu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69" name="Freeform: Shape 68">
              <a:extLst>
                <a:ext uri="{FF2B5EF4-FFF2-40B4-BE49-F238E27FC236}">
                  <a16:creationId xmlns:a16="http://schemas.microsoft.com/office/drawing/2014/main" id="{8B9C6724-8240-F086-A540-765E98023021}"/>
                </a:ext>
              </a:extLst>
            </p:cNvPr>
            <p:cNvSpPr/>
            <p:nvPr/>
          </p:nvSpPr>
          <p:spPr>
            <a:xfrm rot="5400000" flipH="1" flipV="1">
              <a:off x="2958735" y="4646083"/>
              <a:ext cx="1269075" cy="1397200"/>
            </a:xfrm>
            <a:custGeom>
              <a:avLst/>
              <a:gdLst>
                <a:gd name="connsiteX0" fmla="*/ 1095376 w 1095376"/>
                <a:gd name="connsiteY0" fmla="*/ 0 h 1092994"/>
                <a:gd name="connsiteX1" fmla="*/ 1095376 w 1095376"/>
                <a:gd name="connsiteY1" fmla="*/ 1092994 h 1092994"/>
                <a:gd name="connsiteX2" fmla="*/ 0 w 1095376"/>
                <a:gd name="connsiteY2" fmla="*/ 1092994 h 1092994"/>
                <a:gd name="connsiteX3" fmla="*/ 1095376 w 1095376"/>
                <a:gd name="connsiteY3" fmla="*/ 0 h 1092994"/>
              </a:gdLst>
              <a:ahLst/>
              <a:cxnLst>
                <a:cxn ang="0">
                  <a:pos x="connsiteX0" y="connsiteY0"/>
                </a:cxn>
                <a:cxn ang="0">
                  <a:pos x="connsiteX1" y="connsiteY1"/>
                </a:cxn>
                <a:cxn ang="0">
                  <a:pos x="connsiteX2" y="connsiteY2"/>
                </a:cxn>
                <a:cxn ang="0">
                  <a:pos x="connsiteX3" y="connsiteY3"/>
                </a:cxn>
              </a:cxnLst>
              <a:rect l="l" t="t" r="r" b="b"/>
              <a:pathLst>
                <a:path w="1095376" h="1092994">
                  <a:moveTo>
                    <a:pt x="1095376" y="0"/>
                  </a:moveTo>
                  <a:lnTo>
                    <a:pt x="1095376" y="1092994"/>
                  </a:lnTo>
                  <a:lnTo>
                    <a:pt x="0" y="1092994"/>
                  </a:lnTo>
                  <a:cubicBezTo>
                    <a:pt x="0" y="489350"/>
                    <a:pt x="490417" y="0"/>
                    <a:pt x="1095376" y="0"/>
                  </a:cubicBezTo>
                  <a:close/>
                </a:path>
              </a:pathLst>
            </a:cu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4" name="Oval 43">
              <a:extLst>
                <a:ext uri="{FF2B5EF4-FFF2-40B4-BE49-F238E27FC236}">
                  <a16:creationId xmlns:a16="http://schemas.microsoft.com/office/drawing/2014/main" id="{BB46AB9F-AD19-2EF9-9624-12D713849413}"/>
                </a:ext>
              </a:extLst>
            </p:cNvPr>
            <p:cNvSpPr/>
            <p:nvPr/>
          </p:nvSpPr>
          <p:spPr>
            <a:xfrm flipH="1">
              <a:off x="3167061" y="3520577"/>
              <a:ext cx="2190751" cy="2185988"/>
            </a:xfrm>
            <a:prstGeom prst="ellipse">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000000"/>
                  </a:solidFill>
                  <a:effectLst/>
                  <a:latin typeface="Bahnschrift SemiCondensed" panose="020B0502040204020203" pitchFamily="34" charset="0"/>
                  <a:ea typeface="Calibri" panose="020F0502020204030204" pitchFamily="34" charset="0"/>
                  <a:cs typeface="Times New Roman" panose="02020603050405020304" pitchFamily="18" charset="0"/>
                </a:rPr>
                <a:t>INDIVIDUALS</a:t>
              </a:r>
              <a:endParaRPr lang="en-IN" sz="2000" b="1" dirty="0">
                <a:latin typeface="Bahnschrift SemiCondensed" panose="020B0502040204020203" pitchFamily="34" charset="0"/>
              </a:endParaRPr>
            </a:p>
          </p:txBody>
        </p:sp>
        <p:sp>
          <p:nvSpPr>
            <p:cNvPr id="48" name="Oval 47">
              <a:extLst>
                <a:ext uri="{FF2B5EF4-FFF2-40B4-BE49-F238E27FC236}">
                  <a16:creationId xmlns:a16="http://schemas.microsoft.com/office/drawing/2014/main" id="{DFA3B229-1B43-3885-D992-3F4E688F099B}"/>
                </a:ext>
              </a:extLst>
            </p:cNvPr>
            <p:cNvSpPr/>
            <p:nvPr/>
          </p:nvSpPr>
          <p:spPr>
            <a:xfrm flipH="1" flipV="1">
              <a:off x="4369128" y="2840022"/>
              <a:ext cx="157162" cy="13350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DF90F19E-0066-8E5B-15F7-9EAE4A9A87DA}"/>
                </a:ext>
              </a:extLst>
            </p:cNvPr>
            <p:cNvSpPr/>
            <p:nvPr/>
          </p:nvSpPr>
          <p:spPr>
            <a:xfrm flipH="1" flipV="1">
              <a:off x="4381036" y="6242089"/>
              <a:ext cx="157162" cy="13350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a:extLst>
                <a:ext uri="{FF2B5EF4-FFF2-40B4-BE49-F238E27FC236}">
                  <a16:creationId xmlns:a16="http://schemas.microsoft.com/office/drawing/2014/main" id="{17D1D7C6-8815-1A05-22D7-82F7570BB128}"/>
                </a:ext>
              </a:extLst>
            </p:cNvPr>
            <p:cNvSpPr/>
            <p:nvPr/>
          </p:nvSpPr>
          <p:spPr>
            <a:xfrm flipH="1" flipV="1">
              <a:off x="2491979" y="4011545"/>
              <a:ext cx="290513" cy="27438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26506ECE-0C96-CC18-71DC-B59D3DE57438}"/>
                </a:ext>
              </a:extLst>
            </p:cNvPr>
            <p:cNvSpPr/>
            <p:nvPr/>
          </p:nvSpPr>
          <p:spPr>
            <a:xfrm flipH="1" flipV="1">
              <a:off x="2548965" y="5070295"/>
              <a:ext cx="290513" cy="27438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Rounded Corners 69">
              <a:extLst>
                <a:ext uri="{FF2B5EF4-FFF2-40B4-BE49-F238E27FC236}">
                  <a16:creationId xmlns:a16="http://schemas.microsoft.com/office/drawing/2014/main" id="{34F0406C-4AA0-ECC7-25B1-8CA724685EC7}"/>
                </a:ext>
              </a:extLst>
            </p:cNvPr>
            <p:cNvSpPr/>
            <p:nvPr/>
          </p:nvSpPr>
          <p:spPr>
            <a:xfrm>
              <a:off x="259527" y="2578047"/>
              <a:ext cx="2018172" cy="588978"/>
            </a:xfrm>
            <a:prstGeom prst="roundRect">
              <a:avLst>
                <a:gd name="adj" fmla="val 50000"/>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Bahnschrift SemiCondensed" panose="020B0502040204020203" pitchFamily="34" charset="0"/>
                </a:rPr>
                <a:t>SIMPLE MONEY TRANSFERS</a:t>
              </a:r>
            </a:p>
          </p:txBody>
        </p:sp>
        <p:sp>
          <p:nvSpPr>
            <p:cNvPr id="71" name="Rectangle: Rounded Corners 70">
              <a:extLst>
                <a:ext uri="{FF2B5EF4-FFF2-40B4-BE49-F238E27FC236}">
                  <a16:creationId xmlns:a16="http://schemas.microsoft.com/office/drawing/2014/main" id="{FF9B2F2D-BC18-8D6A-85FA-59C8CA0A0FD1}"/>
                </a:ext>
              </a:extLst>
            </p:cNvPr>
            <p:cNvSpPr/>
            <p:nvPr/>
          </p:nvSpPr>
          <p:spPr>
            <a:xfrm>
              <a:off x="224964" y="3750425"/>
              <a:ext cx="2018172" cy="588978"/>
            </a:xfrm>
            <a:prstGeom prst="roundRect">
              <a:avLst>
                <a:gd name="adj" fmla="val 50000"/>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Bahnschrift SemiCondensed" panose="020B0502040204020203" pitchFamily="34" charset="0"/>
                </a:rPr>
                <a:t>DEBIT/CREDIT CARDS</a:t>
              </a:r>
            </a:p>
          </p:txBody>
        </p:sp>
        <p:sp>
          <p:nvSpPr>
            <p:cNvPr id="72" name="Rectangle: Rounded Corners 71">
              <a:extLst>
                <a:ext uri="{FF2B5EF4-FFF2-40B4-BE49-F238E27FC236}">
                  <a16:creationId xmlns:a16="http://schemas.microsoft.com/office/drawing/2014/main" id="{C0BFF9C9-6E7A-3F85-DC4F-DAD74E9E66B1}"/>
                </a:ext>
              </a:extLst>
            </p:cNvPr>
            <p:cNvSpPr/>
            <p:nvPr/>
          </p:nvSpPr>
          <p:spPr>
            <a:xfrm>
              <a:off x="259527" y="5050194"/>
              <a:ext cx="2018172" cy="588978"/>
            </a:xfrm>
            <a:prstGeom prst="roundRect">
              <a:avLst>
                <a:gd name="adj" fmla="val 50000"/>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Bahnschrift SemiCondensed" panose="020B0502040204020203" pitchFamily="34" charset="0"/>
                </a:rPr>
                <a:t>CHECK CASHING</a:t>
              </a:r>
            </a:p>
          </p:txBody>
        </p:sp>
        <p:sp>
          <p:nvSpPr>
            <p:cNvPr id="73" name="Rectangle: Rounded Corners 72">
              <a:extLst>
                <a:ext uri="{FF2B5EF4-FFF2-40B4-BE49-F238E27FC236}">
                  <a16:creationId xmlns:a16="http://schemas.microsoft.com/office/drawing/2014/main" id="{02B072F7-24F7-A7D6-0462-8E24C0D37541}"/>
                </a:ext>
              </a:extLst>
            </p:cNvPr>
            <p:cNvSpPr/>
            <p:nvPr/>
          </p:nvSpPr>
          <p:spPr>
            <a:xfrm>
              <a:off x="263260" y="6085378"/>
              <a:ext cx="2018172" cy="588978"/>
            </a:xfrm>
            <a:prstGeom prst="roundRect">
              <a:avLst>
                <a:gd name="adj" fmla="val 50000"/>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Bahnschrift SemiCondensed" panose="020B0502040204020203" pitchFamily="34" charset="0"/>
                </a:rPr>
                <a:t>E-CHECK SERVICES</a:t>
              </a:r>
            </a:p>
          </p:txBody>
        </p:sp>
        <p:cxnSp>
          <p:nvCxnSpPr>
            <p:cNvPr id="80" name="Straight Connector 79">
              <a:extLst>
                <a:ext uri="{FF2B5EF4-FFF2-40B4-BE49-F238E27FC236}">
                  <a16:creationId xmlns:a16="http://schemas.microsoft.com/office/drawing/2014/main" id="{2A6197DA-1425-B972-6C98-29CE52E3B5AE}"/>
                </a:ext>
              </a:extLst>
            </p:cNvPr>
            <p:cNvCxnSpPr>
              <a:cxnSpLocks/>
              <a:stCxn id="70" idx="3"/>
              <a:endCxn id="62" idx="5"/>
            </p:cNvCxnSpPr>
            <p:nvPr/>
          </p:nvCxnSpPr>
          <p:spPr>
            <a:xfrm>
              <a:off x="2277699" y="2872536"/>
              <a:ext cx="852269" cy="32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0A22AB9-B5EA-D502-1696-78B8B2326FBB}"/>
                </a:ext>
              </a:extLst>
            </p:cNvPr>
            <p:cNvCxnSpPr>
              <a:cxnSpLocks/>
              <a:stCxn id="71" idx="3"/>
              <a:endCxn id="63" idx="6"/>
            </p:cNvCxnSpPr>
            <p:nvPr/>
          </p:nvCxnSpPr>
          <p:spPr>
            <a:xfrm>
              <a:off x="2243136" y="4044914"/>
              <a:ext cx="248843" cy="103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9B09313-CCBE-CEEE-5C9E-CAA064E5C605}"/>
                </a:ext>
              </a:extLst>
            </p:cNvPr>
            <p:cNvCxnSpPr>
              <a:cxnSpLocks/>
              <a:stCxn id="73" idx="3"/>
              <a:endCxn id="66" idx="7"/>
            </p:cNvCxnSpPr>
            <p:nvPr/>
          </p:nvCxnSpPr>
          <p:spPr>
            <a:xfrm flipV="1">
              <a:off x="2281432" y="6006196"/>
              <a:ext cx="793769" cy="373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14AAA64-ADFD-388D-E573-F3C44C756A24}"/>
                </a:ext>
              </a:extLst>
            </p:cNvPr>
            <p:cNvCxnSpPr>
              <a:cxnSpLocks/>
              <a:endCxn id="67" idx="6"/>
            </p:cNvCxnSpPr>
            <p:nvPr/>
          </p:nvCxnSpPr>
          <p:spPr>
            <a:xfrm flipV="1">
              <a:off x="2252282" y="5207489"/>
              <a:ext cx="296683" cy="1565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BBF40D8-9FBF-B286-02ED-EA02F453FA23}"/>
              </a:ext>
            </a:extLst>
          </p:cNvPr>
          <p:cNvGrpSpPr/>
          <p:nvPr/>
        </p:nvGrpSpPr>
        <p:grpSpPr>
          <a:xfrm>
            <a:off x="5667374" y="2579662"/>
            <a:ext cx="6113625" cy="4094694"/>
            <a:chOff x="5667374" y="2579662"/>
            <a:chExt cx="6113625" cy="4094694"/>
          </a:xfrm>
        </p:grpSpPr>
        <p:sp>
          <p:nvSpPr>
            <p:cNvPr id="30" name="Freeform: Shape 29">
              <a:extLst>
                <a:ext uri="{FF2B5EF4-FFF2-40B4-BE49-F238E27FC236}">
                  <a16:creationId xmlns:a16="http://schemas.microsoft.com/office/drawing/2014/main" id="{5AA45C54-8F79-FBD0-A0CF-CE383E4AB565}"/>
                </a:ext>
              </a:extLst>
            </p:cNvPr>
            <p:cNvSpPr/>
            <p:nvPr/>
          </p:nvSpPr>
          <p:spPr>
            <a:xfrm rot="10800000" flipV="1">
              <a:off x="7531893" y="3312945"/>
              <a:ext cx="1269075" cy="1397200"/>
            </a:xfrm>
            <a:custGeom>
              <a:avLst/>
              <a:gdLst>
                <a:gd name="connsiteX0" fmla="*/ 1095376 w 1095376"/>
                <a:gd name="connsiteY0" fmla="*/ 0 h 1092994"/>
                <a:gd name="connsiteX1" fmla="*/ 1095376 w 1095376"/>
                <a:gd name="connsiteY1" fmla="*/ 1092994 h 1092994"/>
                <a:gd name="connsiteX2" fmla="*/ 0 w 1095376"/>
                <a:gd name="connsiteY2" fmla="*/ 1092994 h 1092994"/>
                <a:gd name="connsiteX3" fmla="*/ 1095376 w 1095376"/>
                <a:gd name="connsiteY3" fmla="*/ 0 h 1092994"/>
              </a:gdLst>
              <a:ahLst/>
              <a:cxnLst>
                <a:cxn ang="0">
                  <a:pos x="connsiteX0" y="connsiteY0"/>
                </a:cxn>
                <a:cxn ang="0">
                  <a:pos x="connsiteX1" y="connsiteY1"/>
                </a:cxn>
                <a:cxn ang="0">
                  <a:pos x="connsiteX2" y="connsiteY2"/>
                </a:cxn>
                <a:cxn ang="0">
                  <a:pos x="connsiteX3" y="connsiteY3"/>
                </a:cxn>
              </a:cxnLst>
              <a:rect l="l" t="t" r="r" b="b"/>
              <a:pathLst>
                <a:path w="1095376" h="1092994">
                  <a:moveTo>
                    <a:pt x="1095376" y="0"/>
                  </a:moveTo>
                  <a:lnTo>
                    <a:pt x="1095376" y="1092994"/>
                  </a:lnTo>
                  <a:lnTo>
                    <a:pt x="0" y="1092994"/>
                  </a:lnTo>
                  <a:cubicBezTo>
                    <a:pt x="0" y="489350"/>
                    <a:pt x="490417" y="0"/>
                    <a:pt x="1095376" y="0"/>
                  </a:cubicBezTo>
                  <a:close/>
                </a:path>
              </a:pathLst>
            </a:cu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8" name="Freeform: Shape 27">
              <a:extLst>
                <a:ext uri="{FF2B5EF4-FFF2-40B4-BE49-F238E27FC236}">
                  <a16:creationId xmlns:a16="http://schemas.microsoft.com/office/drawing/2014/main" id="{83949CA8-40A8-3E49-10F3-4E703B2273DE}"/>
                </a:ext>
              </a:extLst>
            </p:cNvPr>
            <p:cNvSpPr/>
            <p:nvPr/>
          </p:nvSpPr>
          <p:spPr>
            <a:xfrm rot="16200000" flipV="1">
              <a:off x="7467831" y="4646083"/>
              <a:ext cx="1269075" cy="1397200"/>
            </a:xfrm>
            <a:custGeom>
              <a:avLst/>
              <a:gdLst>
                <a:gd name="connsiteX0" fmla="*/ 1095376 w 1095376"/>
                <a:gd name="connsiteY0" fmla="*/ 0 h 1092994"/>
                <a:gd name="connsiteX1" fmla="*/ 1095376 w 1095376"/>
                <a:gd name="connsiteY1" fmla="*/ 1092994 h 1092994"/>
                <a:gd name="connsiteX2" fmla="*/ 0 w 1095376"/>
                <a:gd name="connsiteY2" fmla="*/ 1092994 h 1092994"/>
                <a:gd name="connsiteX3" fmla="*/ 1095376 w 1095376"/>
                <a:gd name="connsiteY3" fmla="*/ 0 h 1092994"/>
              </a:gdLst>
              <a:ahLst/>
              <a:cxnLst>
                <a:cxn ang="0">
                  <a:pos x="connsiteX0" y="connsiteY0"/>
                </a:cxn>
                <a:cxn ang="0">
                  <a:pos x="connsiteX1" y="connsiteY1"/>
                </a:cxn>
                <a:cxn ang="0">
                  <a:pos x="connsiteX2" y="connsiteY2"/>
                </a:cxn>
                <a:cxn ang="0">
                  <a:pos x="connsiteX3" y="connsiteY3"/>
                </a:cxn>
              </a:cxnLst>
              <a:rect l="l" t="t" r="r" b="b"/>
              <a:pathLst>
                <a:path w="1095376" h="1092994">
                  <a:moveTo>
                    <a:pt x="1095376" y="0"/>
                  </a:moveTo>
                  <a:lnTo>
                    <a:pt x="1095376" y="1092994"/>
                  </a:lnTo>
                  <a:lnTo>
                    <a:pt x="0" y="1092994"/>
                  </a:lnTo>
                  <a:cubicBezTo>
                    <a:pt x="0" y="489350"/>
                    <a:pt x="490417" y="0"/>
                    <a:pt x="1095376" y="0"/>
                  </a:cubicBezTo>
                  <a:close/>
                </a:path>
              </a:pathLst>
            </a:cu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4" name="Oval 13">
              <a:extLst>
                <a:ext uri="{FF2B5EF4-FFF2-40B4-BE49-F238E27FC236}">
                  <a16:creationId xmlns:a16="http://schemas.microsoft.com/office/drawing/2014/main" id="{F86AF173-D8B3-3361-94F5-BD538ED2C1C3}"/>
                </a:ext>
              </a:extLst>
            </p:cNvPr>
            <p:cNvSpPr/>
            <p:nvPr/>
          </p:nvSpPr>
          <p:spPr>
            <a:xfrm>
              <a:off x="6281737" y="3553088"/>
              <a:ext cx="2190751" cy="2185988"/>
            </a:xfrm>
            <a:prstGeom prst="ellipse">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Bahnschrift SemiCondensed" panose="020B0502040204020203" pitchFamily="34" charset="0"/>
                </a:rPr>
                <a:t>MERCHANTS</a:t>
              </a:r>
            </a:p>
          </p:txBody>
        </p:sp>
        <p:sp>
          <p:nvSpPr>
            <p:cNvPr id="31" name="Arc 30">
              <a:extLst>
                <a:ext uri="{FF2B5EF4-FFF2-40B4-BE49-F238E27FC236}">
                  <a16:creationId xmlns:a16="http://schemas.microsoft.com/office/drawing/2014/main" id="{94846BC9-8F90-F69E-6F78-7F4AC815E0B7}"/>
                </a:ext>
              </a:extLst>
            </p:cNvPr>
            <p:cNvSpPr/>
            <p:nvPr/>
          </p:nvSpPr>
          <p:spPr>
            <a:xfrm>
              <a:off x="5667374" y="2939289"/>
              <a:ext cx="3729038" cy="3413587"/>
            </a:xfrm>
            <a:prstGeom prst="arc">
              <a:avLst>
                <a:gd name="adj1" fmla="val 16200000"/>
                <a:gd name="adj2" fmla="val 5402309"/>
              </a:avLst>
            </a:prstGeom>
            <a:ln>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9" name="Oval 48">
              <a:extLst>
                <a:ext uri="{FF2B5EF4-FFF2-40B4-BE49-F238E27FC236}">
                  <a16:creationId xmlns:a16="http://schemas.microsoft.com/office/drawing/2014/main" id="{89C48BB2-0B7D-4A5E-4F17-A82D16C92E44}"/>
                </a:ext>
              </a:extLst>
            </p:cNvPr>
            <p:cNvSpPr/>
            <p:nvPr/>
          </p:nvSpPr>
          <p:spPr>
            <a:xfrm flipH="1" flipV="1">
              <a:off x="7443786" y="2872536"/>
              <a:ext cx="157162" cy="13350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3F38B49B-D522-4FBD-2F44-79CEBD76AE92}"/>
                </a:ext>
              </a:extLst>
            </p:cNvPr>
            <p:cNvSpPr/>
            <p:nvPr/>
          </p:nvSpPr>
          <p:spPr>
            <a:xfrm flipH="1" flipV="1">
              <a:off x="7374731" y="6286120"/>
              <a:ext cx="157162" cy="13350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2F9F1FB3-8B4C-269C-95FA-CA1B85EEBCE0}"/>
                </a:ext>
              </a:extLst>
            </p:cNvPr>
            <p:cNvSpPr/>
            <p:nvPr/>
          </p:nvSpPr>
          <p:spPr>
            <a:xfrm flipH="1" flipV="1">
              <a:off x="8571174" y="3175751"/>
              <a:ext cx="290513" cy="27438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a:extLst>
                <a:ext uri="{FF2B5EF4-FFF2-40B4-BE49-F238E27FC236}">
                  <a16:creationId xmlns:a16="http://schemas.microsoft.com/office/drawing/2014/main" id="{DFFACF21-A35D-8C62-44FB-424F9A00A330}"/>
                </a:ext>
              </a:extLst>
            </p:cNvPr>
            <p:cNvSpPr/>
            <p:nvPr/>
          </p:nvSpPr>
          <p:spPr>
            <a:xfrm flipH="1" flipV="1">
              <a:off x="9136258" y="4011545"/>
              <a:ext cx="290513" cy="27438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F8E1B3CE-97DC-32B2-E8F2-BE1EDF9EC4B6}"/>
                </a:ext>
              </a:extLst>
            </p:cNvPr>
            <p:cNvSpPr/>
            <p:nvPr/>
          </p:nvSpPr>
          <p:spPr>
            <a:xfrm flipH="1" flipV="1">
              <a:off x="8571174" y="5771586"/>
              <a:ext cx="290513" cy="27438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18F2765F-44D0-54DD-F85A-0732C5F8AAEE}"/>
                </a:ext>
              </a:extLst>
            </p:cNvPr>
            <p:cNvSpPr/>
            <p:nvPr/>
          </p:nvSpPr>
          <p:spPr>
            <a:xfrm flipH="1" flipV="1">
              <a:off x="9136258" y="5070295"/>
              <a:ext cx="290513" cy="27438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Rounded Corners 73">
              <a:extLst>
                <a:ext uri="{FF2B5EF4-FFF2-40B4-BE49-F238E27FC236}">
                  <a16:creationId xmlns:a16="http://schemas.microsoft.com/office/drawing/2014/main" id="{5D92A53C-1337-1448-6B3B-0D02ABEE3194}"/>
                </a:ext>
              </a:extLst>
            </p:cNvPr>
            <p:cNvSpPr/>
            <p:nvPr/>
          </p:nvSpPr>
          <p:spPr>
            <a:xfrm>
              <a:off x="9754245" y="6085378"/>
              <a:ext cx="2018172" cy="588978"/>
            </a:xfrm>
            <a:prstGeom prst="roundRect">
              <a:avLst>
                <a:gd name="adj" fmla="val 50000"/>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Bahnschrift SemiCondensed" panose="020B0502040204020203" pitchFamily="34" charset="0"/>
                </a:rPr>
                <a:t>PAYPAL LOANS</a:t>
              </a:r>
            </a:p>
          </p:txBody>
        </p:sp>
        <p:sp>
          <p:nvSpPr>
            <p:cNvPr id="75" name="Rectangle: Rounded Corners 74">
              <a:extLst>
                <a:ext uri="{FF2B5EF4-FFF2-40B4-BE49-F238E27FC236}">
                  <a16:creationId xmlns:a16="http://schemas.microsoft.com/office/drawing/2014/main" id="{12E62DEE-6E5E-EF73-CF84-C9E2000BCD61}"/>
                </a:ext>
              </a:extLst>
            </p:cNvPr>
            <p:cNvSpPr/>
            <p:nvPr/>
          </p:nvSpPr>
          <p:spPr>
            <a:xfrm>
              <a:off x="9762827" y="5050194"/>
              <a:ext cx="2018172" cy="588978"/>
            </a:xfrm>
            <a:prstGeom prst="roundRect">
              <a:avLst>
                <a:gd name="adj" fmla="val 50000"/>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Bahnschrift SemiCondensed" panose="020B0502040204020203" pitchFamily="34" charset="0"/>
                </a:rPr>
                <a:t>WORKING CAPITAL</a:t>
              </a:r>
            </a:p>
          </p:txBody>
        </p:sp>
        <p:sp>
          <p:nvSpPr>
            <p:cNvPr id="76" name="Rectangle: Rounded Corners 75">
              <a:extLst>
                <a:ext uri="{FF2B5EF4-FFF2-40B4-BE49-F238E27FC236}">
                  <a16:creationId xmlns:a16="http://schemas.microsoft.com/office/drawing/2014/main" id="{6C6C9ED8-38A4-2B36-48C9-82F76745DFC6}"/>
                </a:ext>
              </a:extLst>
            </p:cNvPr>
            <p:cNvSpPr/>
            <p:nvPr/>
          </p:nvSpPr>
          <p:spPr>
            <a:xfrm>
              <a:off x="9754245" y="3744104"/>
              <a:ext cx="2018172" cy="588978"/>
            </a:xfrm>
            <a:prstGeom prst="roundRect">
              <a:avLst>
                <a:gd name="adj" fmla="val 50000"/>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Bahnschrift SemiCondensed" panose="020B0502040204020203" pitchFamily="34" charset="0"/>
                </a:rPr>
                <a:t>INVOICING</a:t>
              </a:r>
            </a:p>
          </p:txBody>
        </p:sp>
        <p:sp>
          <p:nvSpPr>
            <p:cNvPr id="77" name="Rectangle: Rounded Corners 76">
              <a:extLst>
                <a:ext uri="{FF2B5EF4-FFF2-40B4-BE49-F238E27FC236}">
                  <a16:creationId xmlns:a16="http://schemas.microsoft.com/office/drawing/2014/main" id="{B1157249-55E3-2313-6CB4-29920985A123}"/>
                </a:ext>
              </a:extLst>
            </p:cNvPr>
            <p:cNvSpPr/>
            <p:nvPr/>
          </p:nvSpPr>
          <p:spPr>
            <a:xfrm>
              <a:off x="9762827" y="2579662"/>
              <a:ext cx="2018172" cy="588978"/>
            </a:xfrm>
            <a:prstGeom prst="roundRect">
              <a:avLst>
                <a:gd name="adj" fmla="val 50000"/>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Bahnschrift SemiCondensed" panose="020B0502040204020203" pitchFamily="34" charset="0"/>
                </a:rPr>
                <a:t>PAYPAL</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a:t>
              </a:r>
              <a:r>
                <a:rPr lang="en-IN" dirty="0">
                  <a:latin typeface="Bahnschrift SemiCondensed" panose="020B0502040204020203" pitchFamily="34" charset="0"/>
                </a:rPr>
                <a:t>SHIPPING</a:t>
              </a:r>
            </a:p>
          </p:txBody>
        </p:sp>
        <p:cxnSp>
          <p:nvCxnSpPr>
            <p:cNvPr id="86" name="Straight Connector 85">
              <a:extLst>
                <a:ext uri="{FF2B5EF4-FFF2-40B4-BE49-F238E27FC236}">
                  <a16:creationId xmlns:a16="http://schemas.microsoft.com/office/drawing/2014/main" id="{435F85DD-145F-0B81-3AF9-C9B8E475FD91}"/>
                </a:ext>
              </a:extLst>
            </p:cNvPr>
            <p:cNvCxnSpPr>
              <a:cxnSpLocks/>
              <a:endCxn id="75" idx="1"/>
            </p:cNvCxnSpPr>
            <p:nvPr/>
          </p:nvCxnSpPr>
          <p:spPr>
            <a:xfrm>
              <a:off x="9413572" y="5199360"/>
              <a:ext cx="349255" cy="145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DCDFE5F-7450-F25B-AF10-A9F929829BA9}"/>
                </a:ext>
              </a:extLst>
            </p:cNvPr>
            <p:cNvCxnSpPr>
              <a:cxnSpLocks/>
              <a:endCxn id="74" idx="1"/>
            </p:cNvCxnSpPr>
            <p:nvPr/>
          </p:nvCxnSpPr>
          <p:spPr>
            <a:xfrm>
              <a:off x="8878900" y="5984957"/>
              <a:ext cx="875345" cy="394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DB582A-3236-6100-C1FC-F06CDCDE3FCC}"/>
                </a:ext>
              </a:extLst>
            </p:cNvPr>
            <p:cNvCxnSpPr>
              <a:cxnSpLocks/>
            </p:cNvCxnSpPr>
            <p:nvPr/>
          </p:nvCxnSpPr>
          <p:spPr>
            <a:xfrm flipV="1">
              <a:off x="9396412" y="4026824"/>
              <a:ext cx="411656" cy="87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F2498E1-2320-7437-2382-1799C00785F5}"/>
                </a:ext>
              </a:extLst>
            </p:cNvPr>
            <p:cNvCxnSpPr>
              <a:cxnSpLocks/>
              <a:stCxn id="53" idx="3"/>
              <a:endCxn id="77" idx="1"/>
            </p:cNvCxnSpPr>
            <p:nvPr/>
          </p:nvCxnSpPr>
          <p:spPr>
            <a:xfrm flipV="1">
              <a:off x="8819142" y="2874151"/>
              <a:ext cx="943685" cy="341783"/>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8" name="Oval 117">
            <a:extLst>
              <a:ext uri="{FF2B5EF4-FFF2-40B4-BE49-F238E27FC236}">
                <a16:creationId xmlns:a16="http://schemas.microsoft.com/office/drawing/2014/main" id="{137F6CD5-C681-4122-B981-735302061525}"/>
              </a:ext>
            </a:extLst>
          </p:cNvPr>
          <p:cNvSpPr/>
          <p:nvPr/>
        </p:nvSpPr>
        <p:spPr>
          <a:xfrm>
            <a:off x="4892705" y="2402452"/>
            <a:ext cx="2018171" cy="1073671"/>
          </a:xfrm>
          <a:prstGeom prst="ellipse">
            <a:avLst/>
          </a:prstGeom>
          <a:solidFill>
            <a:srgbClr val="00B0F0"/>
          </a:solidFill>
          <a:ln/>
          <a:scene3d>
            <a:camera prst="orthographicFront"/>
            <a:lightRig rig="threePt" dir="t"/>
          </a:scene3d>
          <a:sp3d>
            <a:bevelT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IN" sz="2300" b="1" spc="50" dirty="0">
                <a:ln w="9525" cmpd="sng">
                  <a:solidFill>
                    <a:schemeClr val="accent1"/>
                  </a:solidFill>
                  <a:prstDash val="solid"/>
                </a:ln>
                <a:solidFill>
                  <a:schemeClr val="tx1"/>
                </a:solidFill>
                <a:effectLst>
                  <a:glow rad="38100">
                    <a:schemeClr val="accent1">
                      <a:alpha val="40000"/>
                    </a:schemeClr>
                  </a:glow>
                </a:effectLst>
                <a:latin typeface="Bahnschrift SemiCondensed" panose="020B0502040204020203" pitchFamily="34" charset="0"/>
                <a:ea typeface="Calibri" panose="020F0502020204030204" pitchFamily="34" charset="0"/>
                <a:cs typeface="Times New Roman" panose="02020603050405020304" pitchFamily="18" charset="0"/>
              </a:rPr>
              <a:t>PAYPAL SERVICES </a:t>
            </a:r>
            <a:endParaRPr lang="en-IN" sz="2300" b="1" spc="50" dirty="0">
              <a:ln w="9525" cmpd="sng">
                <a:solidFill>
                  <a:schemeClr val="accent1"/>
                </a:solidFill>
                <a:prstDash val="solid"/>
              </a:ln>
              <a:solidFill>
                <a:schemeClr val="tx1"/>
              </a:solidFill>
              <a:effectLst>
                <a:glow rad="38100">
                  <a:schemeClr val="accent1">
                    <a:alpha val="40000"/>
                  </a:schemeClr>
                </a:glow>
              </a:effectLst>
              <a:latin typeface="Bahnschrift SemiCondensed" panose="020B0502040204020203" pitchFamily="34" charset="0"/>
            </a:endParaRPr>
          </a:p>
        </p:txBody>
      </p:sp>
      <p:sp>
        <p:nvSpPr>
          <p:cNvPr id="121" name="Rectangle: Rounded Corners 120">
            <a:extLst>
              <a:ext uri="{FF2B5EF4-FFF2-40B4-BE49-F238E27FC236}">
                <a16:creationId xmlns:a16="http://schemas.microsoft.com/office/drawing/2014/main" id="{734EA149-A116-9231-1076-867D05521521}"/>
              </a:ext>
            </a:extLst>
          </p:cNvPr>
          <p:cNvSpPr/>
          <p:nvPr/>
        </p:nvSpPr>
        <p:spPr>
          <a:xfrm>
            <a:off x="8026206" y="746775"/>
            <a:ext cx="2993377" cy="588772"/>
          </a:xfrm>
          <a:prstGeom prst="roundRect">
            <a:avLst>
              <a:gd name="adj" fmla="val 50000"/>
            </a:avLst>
          </a:prstGeom>
        </p:spPr>
        <p:style>
          <a:lnRef idx="0">
            <a:schemeClr val="accent5"/>
          </a:lnRef>
          <a:fillRef idx="3">
            <a:schemeClr val="accent5"/>
          </a:fillRef>
          <a:effectRef idx="3">
            <a:schemeClr val="accent5"/>
          </a:effectRef>
          <a:fontRef idx="minor">
            <a:schemeClr val="lt1"/>
          </a:fontRef>
        </p:style>
        <p:txBody>
          <a:bodyPr rtlCol="0" anchor="ctr"/>
          <a:lstStyle/>
          <a:p>
            <a:pPr>
              <a:lnSpc>
                <a:spcPct val="107000"/>
              </a:lnSpc>
              <a:spcAft>
                <a:spcPts val="800"/>
              </a:spcAft>
            </a:pPr>
            <a:r>
              <a:rPr lang="en-IN" sz="1800" dirty="0">
                <a:solidFill>
                  <a:srgbClr val="191919"/>
                </a:solidFill>
                <a:effectLst/>
                <a:latin typeface="Source Sans Pro" panose="020B0503030403020204" pitchFamily="34" charset="0"/>
                <a:ea typeface="Times New Roman" panose="02020603050405020304" pitchFamily="18" charset="0"/>
                <a:cs typeface="Times New Roman" panose="02020603050405020304" pitchFamily="18" charset="0"/>
              </a:rPr>
              <a:t>Transaction revenues 92%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3" name="Rectangle: Rounded Corners 122">
            <a:extLst>
              <a:ext uri="{FF2B5EF4-FFF2-40B4-BE49-F238E27FC236}">
                <a16:creationId xmlns:a16="http://schemas.microsoft.com/office/drawing/2014/main" id="{D0D05B4C-24ED-ADB1-2A17-D1DD3696B48C}"/>
              </a:ext>
            </a:extLst>
          </p:cNvPr>
          <p:cNvSpPr/>
          <p:nvPr/>
        </p:nvSpPr>
        <p:spPr>
          <a:xfrm>
            <a:off x="8026207" y="1507394"/>
            <a:ext cx="2993377" cy="588772"/>
          </a:xfrm>
          <a:prstGeom prst="roundRect">
            <a:avLst>
              <a:gd name="adj" fmla="val 5000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800" dirty="0">
                <a:solidFill>
                  <a:srgbClr val="191919"/>
                </a:solidFill>
                <a:effectLst/>
                <a:latin typeface="Source Sans Pro" panose="020B0503030403020204" pitchFamily="34" charset="0"/>
                <a:ea typeface="Times New Roman" panose="02020603050405020304" pitchFamily="18" charset="0"/>
                <a:cs typeface="Times New Roman" panose="02020603050405020304" pitchFamily="18" charset="0"/>
              </a:rPr>
              <a:t>Revenues from other value-added services 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Oval 61">
            <a:extLst>
              <a:ext uri="{FF2B5EF4-FFF2-40B4-BE49-F238E27FC236}">
                <a16:creationId xmlns:a16="http://schemas.microsoft.com/office/drawing/2014/main" id="{A000F312-BAFA-17DA-2B85-C8F003100D95}"/>
              </a:ext>
            </a:extLst>
          </p:cNvPr>
          <p:cNvSpPr/>
          <p:nvPr/>
        </p:nvSpPr>
        <p:spPr>
          <a:xfrm flipH="1" flipV="1">
            <a:off x="3087423" y="3160883"/>
            <a:ext cx="290513" cy="27438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id="{AAC2A780-AC14-00E8-72E4-E2E0E2632E16}"/>
              </a:ext>
            </a:extLst>
          </p:cNvPr>
          <p:cNvSpPr/>
          <p:nvPr/>
        </p:nvSpPr>
        <p:spPr>
          <a:xfrm flipH="1" flipV="1">
            <a:off x="3083530" y="5791871"/>
            <a:ext cx="290513" cy="27438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F2C7E5B7-40AB-E02C-3337-862E6C084757}"/>
              </a:ext>
            </a:extLst>
          </p:cNvPr>
          <p:cNvSpPr/>
          <p:nvPr/>
        </p:nvSpPr>
        <p:spPr>
          <a:xfrm>
            <a:off x="3608646" y="187211"/>
            <a:ext cx="4586287" cy="500062"/>
          </a:xfrm>
          <a:prstGeom prst="roundRect">
            <a:avLst>
              <a:gd name="adj" fmla="val 50000"/>
            </a:avLst>
          </a:prstGeom>
          <a:solidFill>
            <a:srgbClr val="990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b="1" dirty="0">
                <a:solidFill>
                  <a:srgbClr val="FFFF00"/>
                </a:solidFill>
                <a:latin typeface="Bahnschrift SemiCondensed" panose="020B0502040204020203" pitchFamily="34" charset="0"/>
              </a:rPr>
              <a:t>Introduction about PayPal</a:t>
            </a:r>
          </a:p>
        </p:txBody>
      </p:sp>
    </p:spTree>
    <p:extLst>
      <p:ext uri="{BB962C8B-B14F-4D97-AF65-F5344CB8AC3E}">
        <p14:creationId xmlns:p14="http://schemas.microsoft.com/office/powerpoint/2010/main" val="82734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21"/>
                                        </p:tgtEl>
                                        <p:attrNameLst>
                                          <p:attrName>style.visibility</p:attrName>
                                        </p:attrNameLst>
                                      </p:cBhvr>
                                      <p:to>
                                        <p:strVal val="visible"/>
                                      </p:to>
                                    </p:set>
                                    <p:animEffect transition="in" filter="fade">
                                      <p:cBhvr>
                                        <p:cTn id="21" dur="2000"/>
                                        <p:tgtEl>
                                          <p:spTgt spid="121"/>
                                        </p:tgtEl>
                                      </p:cBhvr>
                                    </p:animEffect>
                                    <p:anim calcmode="lin" valueType="num">
                                      <p:cBhvr>
                                        <p:cTn id="22" dur="2000" fill="hold"/>
                                        <p:tgtEl>
                                          <p:spTgt spid="121"/>
                                        </p:tgtEl>
                                        <p:attrNameLst>
                                          <p:attrName>ppt_w</p:attrName>
                                        </p:attrNameLst>
                                      </p:cBhvr>
                                      <p:tavLst>
                                        <p:tav tm="0" fmla="#ppt_w*sin(2.5*pi*$)">
                                          <p:val>
                                            <p:fltVal val="0"/>
                                          </p:val>
                                        </p:tav>
                                        <p:tav tm="100000">
                                          <p:val>
                                            <p:fltVal val="1"/>
                                          </p:val>
                                        </p:tav>
                                      </p:tavLst>
                                    </p:anim>
                                    <p:anim calcmode="lin" valueType="num">
                                      <p:cBhvr>
                                        <p:cTn id="23" dur="2000" fill="hold"/>
                                        <p:tgtEl>
                                          <p:spTgt spid="121"/>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fade">
                                      <p:cBhvr>
                                        <p:cTn id="26" dur="2000"/>
                                        <p:tgtEl>
                                          <p:spTgt spid="123"/>
                                        </p:tgtEl>
                                      </p:cBhvr>
                                    </p:animEffect>
                                    <p:anim calcmode="lin" valueType="num">
                                      <p:cBhvr>
                                        <p:cTn id="27" dur="2000" fill="hold"/>
                                        <p:tgtEl>
                                          <p:spTgt spid="123"/>
                                        </p:tgtEl>
                                        <p:attrNameLst>
                                          <p:attrName>ppt_w</p:attrName>
                                        </p:attrNameLst>
                                      </p:cBhvr>
                                      <p:tavLst>
                                        <p:tav tm="0" fmla="#ppt_w*sin(2.5*pi*$)">
                                          <p:val>
                                            <p:fltVal val="0"/>
                                          </p:val>
                                        </p:tav>
                                        <p:tav tm="100000">
                                          <p:val>
                                            <p:fltVal val="1"/>
                                          </p:val>
                                        </p:tav>
                                      </p:tavLst>
                                    </p:anim>
                                    <p:anim calcmode="lin" valueType="num">
                                      <p:cBhvr>
                                        <p:cTn id="28" dur="2000" fill="hold"/>
                                        <p:tgtEl>
                                          <p:spTgt spid="12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0" nodeType="clickEffect">
                                  <p:stCondLst>
                                    <p:cond delay="0"/>
                                  </p:stCondLst>
                                  <p:childTnLst>
                                    <p:anim calcmode="lin" valueType="num">
                                      <p:cBhvr additive="base">
                                        <p:cTn id="32" dur="500"/>
                                        <p:tgtEl>
                                          <p:spTgt spid="118"/>
                                        </p:tgtEl>
                                        <p:attrNameLst>
                                          <p:attrName>ppt_x</p:attrName>
                                        </p:attrNameLst>
                                      </p:cBhvr>
                                      <p:tavLst>
                                        <p:tav tm="0">
                                          <p:val>
                                            <p:strVal val="ppt_x"/>
                                          </p:val>
                                        </p:tav>
                                        <p:tav tm="100000">
                                          <p:val>
                                            <p:strVal val="ppt_x"/>
                                          </p:val>
                                        </p:tav>
                                      </p:tavLst>
                                    </p:anim>
                                    <p:anim calcmode="lin" valueType="num">
                                      <p:cBhvr additive="base">
                                        <p:cTn id="33" dur="500"/>
                                        <p:tgtEl>
                                          <p:spTgt spid="118"/>
                                        </p:tgtEl>
                                        <p:attrNameLst>
                                          <p:attrName>ppt_y</p:attrName>
                                        </p:attrNameLst>
                                      </p:cBhvr>
                                      <p:tavLst>
                                        <p:tav tm="0">
                                          <p:val>
                                            <p:strVal val="ppt_y"/>
                                          </p:val>
                                        </p:tav>
                                        <p:tav tm="100000">
                                          <p:val>
                                            <p:strVal val="1+ppt_h/2"/>
                                          </p:val>
                                        </p:tav>
                                      </p:tavLst>
                                    </p:anim>
                                    <p:set>
                                      <p:cBhvr>
                                        <p:cTn id="34" dur="1" fill="hold">
                                          <p:stCondLst>
                                            <p:cond delay="499"/>
                                          </p:stCondLst>
                                        </p:cTn>
                                        <p:tgtEl>
                                          <p:spTgt spid="1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nodeType="clickEffect">
                                  <p:stCondLst>
                                    <p:cond delay="0"/>
                                  </p:stCondLst>
                                  <p:childTnLst>
                                    <p:set>
                                      <p:cBhvr>
                                        <p:cTn id="38" dur="1" fill="hold">
                                          <p:stCondLst>
                                            <p:cond delay="0"/>
                                          </p:stCondLst>
                                        </p:cTn>
                                        <p:tgtEl>
                                          <p:spTgt spid="119"/>
                                        </p:tgtEl>
                                        <p:attrNameLst>
                                          <p:attrName>style.visibility</p:attrName>
                                        </p:attrNameLst>
                                      </p:cBhvr>
                                      <p:to>
                                        <p:strVal val="visible"/>
                                      </p:to>
                                    </p:set>
                                    <p:animEffect transition="in" filter="fade">
                                      <p:cBhvr>
                                        <p:cTn id="39" dur="2000"/>
                                        <p:tgtEl>
                                          <p:spTgt spid="119"/>
                                        </p:tgtEl>
                                      </p:cBhvr>
                                    </p:animEffect>
                                    <p:anim calcmode="lin" valueType="num">
                                      <p:cBhvr>
                                        <p:cTn id="40" dur="2000" fill="hold"/>
                                        <p:tgtEl>
                                          <p:spTgt spid="119"/>
                                        </p:tgtEl>
                                        <p:attrNameLst>
                                          <p:attrName>ppt_w</p:attrName>
                                        </p:attrNameLst>
                                      </p:cBhvr>
                                      <p:tavLst>
                                        <p:tav tm="0" fmla="#ppt_w*sin(2.5*pi*$)">
                                          <p:val>
                                            <p:fltVal val="0"/>
                                          </p:val>
                                        </p:tav>
                                        <p:tav tm="100000">
                                          <p:val>
                                            <p:fltVal val="1"/>
                                          </p:val>
                                        </p:tav>
                                      </p:tavLst>
                                    </p:anim>
                                    <p:anim calcmode="lin" valueType="num">
                                      <p:cBhvr>
                                        <p:cTn id="41" dur="2000" fill="hold"/>
                                        <p:tgtEl>
                                          <p:spTgt spid="119"/>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2000"/>
                                        <p:tgtEl>
                                          <p:spTgt spid="4"/>
                                        </p:tgtEl>
                                      </p:cBhvr>
                                    </p:animEffect>
                                    <p:anim calcmode="lin" valueType="num">
                                      <p:cBhvr>
                                        <p:cTn id="47" dur="2000" fill="hold"/>
                                        <p:tgtEl>
                                          <p:spTgt spid="4"/>
                                        </p:tgtEl>
                                        <p:attrNameLst>
                                          <p:attrName>ppt_w</p:attrName>
                                        </p:attrNameLst>
                                      </p:cBhvr>
                                      <p:tavLst>
                                        <p:tav tm="0" fmla="#ppt_w*sin(2.5*pi*$)">
                                          <p:val>
                                            <p:fltVal val="0"/>
                                          </p:val>
                                        </p:tav>
                                        <p:tav tm="100000">
                                          <p:val>
                                            <p:fltVal val="1"/>
                                          </p:val>
                                        </p:tav>
                                      </p:tavLst>
                                    </p:anim>
                                    <p:anim calcmode="lin" valueType="num">
                                      <p:cBhvr>
                                        <p:cTn id="48"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8" grpId="0" animBg="1"/>
      <p:bldP spid="121" grpId="0" animBg="1"/>
      <p:bldP spid="123"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4111" name="Group 4110">
            <a:extLst>
              <a:ext uri="{FF2B5EF4-FFF2-40B4-BE49-F238E27FC236}">
                <a16:creationId xmlns:a16="http://schemas.microsoft.com/office/drawing/2014/main" id="{6F08DC3E-2218-E1EE-BDD0-A24AC9745845}"/>
              </a:ext>
            </a:extLst>
          </p:cNvPr>
          <p:cNvGrpSpPr/>
          <p:nvPr/>
        </p:nvGrpSpPr>
        <p:grpSpPr>
          <a:xfrm>
            <a:off x="680669" y="2940251"/>
            <a:ext cx="10344885" cy="3481575"/>
            <a:chOff x="892023" y="339276"/>
            <a:chExt cx="10344885" cy="3481575"/>
          </a:xfrm>
        </p:grpSpPr>
        <p:grpSp>
          <p:nvGrpSpPr>
            <p:cNvPr id="28" name="Group 27">
              <a:extLst>
                <a:ext uri="{FF2B5EF4-FFF2-40B4-BE49-F238E27FC236}">
                  <a16:creationId xmlns:a16="http://schemas.microsoft.com/office/drawing/2014/main" id="{A30515C3-A8C1-45A5-A0F8-13706788A62D}"/>
                </a:ext>
              </a:extLst>
            </p:cNvPr>
            <p:cNvGrpSpPr/>
            <p:nvPr/>
          </p:nvGrpSpPr>
          <p:grpSpPr>
            <a:xfrm>
              <a:off x="892023" y="390104"/>
              <a:ext cx="10344885" cy="642938"/>
              <a:chOff x="923557" y="488156"/>
              <a:chExt cx="10344885" cy="642938"/>
            </a:xfrm>
          </p:grpSpPr>
          <p:sp>
            <p:nvSpPr>
              <p:cNvPr id="13" name="Rectangle: Rounded Corners 12">
                <a:extLst>
                  <a:ext uri="{FF2B5EF4-FFF2-40B4-BE49-F238E27FC236}">
                    <a16:creationId xmlns:a16="http://schemas.microsoft.com/office/drawing/2014/main" id="{35F5C3AF-82CD-700C-AA70-CA33239D6831}"/>
                  </a:ext>
                </a:extLst>
              </p:cNvPr>
              <p:cNvSpPr/>
              <p:nvPr/>
            </p:nvSpPr>
            <p:spPr>
              <a:xfrm>
                <a:off x="923557" y="488156"/>
                <a:ext cx="10344885" cy="642938"/>
              </a:xfrm>
              <a:prstGeom prst="roundRect">
                <a:avLst>
                  <a:gd name="adj" fmla="val 50000"/>
                </a:avLst>
              </a:prstGeom>
              <a:solidFill>
                <a:schemeClr val="bg1">
                  <a:lumMod val="65000"/>
                </a:schemeClr>
              </a:solidFill>
              <a:ln>
                <a:noFill/>
              </a:ln>
              <a:effectLst>
                <a:glow rad="101600">
                  <a:schemeClr val="accent3">
                    <a:satMod val="175000"/>
                    <a:alpha val="40000"/>
                  </a:schemeClr>
                </a:glow>
                <a:innerShdw blurRad="304800">
                  <a:schemeClr val="tx1">
                    <a:lumMod val="75000"/>
                    <a:lumOff val="2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BC14F92F-EB9C-3C41-ED2C-554853D1109A}"/>
                  </a:ext>
                </a:extLst>
              </p:cNvPr>
              <p:cNvSpPr/>
              <p:nvPr/>
            </p:nvSpPr>
            <p:spPr>
              <a:xfrm>
                <a:off x="1332265" y="602456"/>
                <a:ext cx="9527468" cy="414338"/>
              </a:xfrm>
              <a:prstGeom prst="roundRect">
                <a:avLst>
                  <a:gd name="adj" fmla="val 50000"/>
                </a:avLst>
              </a:prstGeom>
              <a:solidFill>
                <a:schemeClr val="bg1">
                  <a:lumMod val="95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reeform: Shape 17">
              <a:extLst>
                <a:ext uri="{FF2B5EF4-FFF2-40B4-BE49-F238E27FC236}">
                  <a16:creationId xmlns:a16="http://schemas.microsoft.com/office/drawing/2014/main" id="{63B3CF1A-6DB8-A43B-8914-F3774142800B}"/>
                </a:ext>
              </a:extLst>
            </p:cNvPr>
            <p:cNvSpPr/>
            <p:nvPr/>
          </p:nvSpPr>
          <p:spPr>
            <a:xfrm>
              <a:off x="1148329" y="1730867"/>
              <a:ext cx="2014538" cy="2000842"/>
            </a:xfrm>
            <a:custGeom>
              <a:avLst/>
              <a:gdLst>
                <a:gd name="connsiteX0" fmla="*/ 1016795 w 2014538"/>
                <a:gd name="connsiteY0" fmla="*/ 95841 h 2000842"/>
                <a:gd name="connsiteX1" fmla="*/ 907257 w 2014538"/>
                <a:gd name="connsiteY1" fmla="*/ 186039 h 2000842"/>
                <a:gd name="connsiteX2" fmla="*/ 1016795 w 2014538"/>
                <a:gd name="connsiteY2" fmla="*/ 276237 h 2000842"/>
                <a:gd name="connsiteX3" fmla="*/ 1126333 w 2014538"/>
                <a:gd name="connsiteY3" fmla="*/ 186039 h 2000842"/>
                <a:gd name="connsiteX4" fmla="*/ 1016795 w 2014538"/>
                <a:gd name="connsiteY4" fmla="*/ 95841 h 2000842"/>
                <a:gd name="connsiteX5" fmla="*/ 1007269 w 2014538"/>
                <a:gd name="connsiteY5" fmla="*/ 0 h 2000842"/>
                <a:gd name="connsiteX6" fmla="*/ 2014538 w 2014538"/>
                <a:gd name="connsiteY6" fmla="*/ 1000421 h 2000842"/>
                <a:gd name="connsiteX7" fmla="*/ 1007269 w 2014538"/>
                <a:gd name="connsiteY7" fmla="*/ 2000842 h 2000842"/>
                <a:gd name="connsiteX8" fmla="*/ 0 w 2014538"/>
                <a:gd name="connsiteY8" fmla="*/ 1000421 h 2000842"/>
                <a:gd name="connsiteX9" fmla="*/ 1007269 w 2014538"/>
                <a:gd name="connsiteY9" fmla="*/ 0 h 20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538" h="2000842">
                  <a:moveTo>
                    <a:pt x="1016795" y="95841"/>
                  </a:moveTo>
                  <a:cubicBezTo>
                    <a:pt x="956299" y="95841"/>
                    <a:pt x="907257" y="136224"/>
                    <a:pt x="907257" y="186039"/>
                  </a:cubicBezTo>
                  <a:cubicBezTo>
                    <a:pt x="907257" y="235854"/>
                    <a:pt x="956299" y="276237"/>
                    <a:pt x="1016795" y="276237"/>
                  </a:cubicBezTo>
                  <a:cubicBezTo>
                    <a:pt x="1077291" y="276237"/>
                    <a:pt x="1126333" y="235854"/>
                    <a:pt x="1126333" y="186039"/>
                  </a:cubicBezTo>
                  <a:cubicBezTo>
                    <a:pt x="1126333" y="136224"/>
                    <a:pt x="1077291" y="95841"/>
                    <a:pt x="1016795" y="95841"/>
                  </a:cubicBezTo>
                  <a:close/>
                  <a:moveTo>
                    <a:pt x="1007269" y="0"/>
                  </a:moveTo>
                  <a:cubicBezTo>
                    <a:pt x="1563568" y="0"/>
                    <a:pt x="2014538" y="447904"/>
                    <a:pt x="2014538" y="1000421"/>
                  </a:cubicBezTo>
                  <a:cubicBezTo>
                    <a:pt x="2014538" y="1552938"/>
                    <a:pt x="1563568" y="2000842"/>
                    <a:pt x="1007269" y="2000842"/>
                  </a:cubicBezTo>
                  <a:cubicBezTo>
                    <a:pt x="450970" y="2000842"/>
                    <a:pt x="0" y="1552938"/>
                    <a:pt x="0" y="1000421"/>
                  </a:cubicBezTo>
                  <a:cubicBezTo>
                    <a:pt x="0" y="447904"/>
                    <a:pt x="450970" y="0"/>
                    <a:pt x="1007269" y="0"/>
                  </a:cubicBezTo>
                  <a:close/>
                </a:path>
              </a:pathLst>
            </a:custGeom>
            <a:gradFill flip="none" rotWithShape="1">
              <a:gsLst>
                <a:gs pos="0">
                  <a:srgbClr val="00B050"/>
                </a:gs>
                <a:gs pos="54000">
                  <a:srgbClr val="36C658"/>
                </a:gs>
                <a:gs pos="97000">
                  <a:srgbClr val="92E080"/>
                </a:gs>
              </a:gsLst>
              <a:lin ang="16200000" scaled="1"/>
              <a:tileRect/>
            </a:gradFill>
            <a:ln>
              <a:noFill/>
            </a:ln>
            <a:effectLst>
              <a:reflection stA="20000" endPos="40000" dist="63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latin typeface="Bahnschrift SemiCondensed" panose="020B0502040204020203" pitchFamily="34" charset="0"/>
                </a:rPr>
                <a:t>PayPal stock dataset Imported from yfinance</a:t>
              </a:r>
              <a:endParaRPr lang="en-IN" dirty="0">
                <a:latin typeface="Bahnschrift SemiCondensed" panose="020B0502040204020203" pitchFamily="34" charset="0"/>
              </a:endParaRPr>
            </a:p>
          </p:txBody>
        </p:sp>
        <p:sp>
          <p:nvSpPr>
            <p:cNvPr id="24" name="Freeform: Shape 23">
              <a:extLst>
                <a:ext uri="{FF2B5EF4-FFF2-40B4-BE49-F238E27FC236}">
                  <a16:creationId xmlns:a16="http://schemas.microsoft.com/office/drawing/2014/main" id="{EACF0EDF-11F1-4D30-1210-09335AF4EBE7}"/>
                </a:ext>
              </a:extLst>
            </p:cNvPr>
            <p:cNvSpPr/>
            <p:nvPr/>
          </p:nvSpPr>
          <p:spPr>
            <a:xfrm>
              <a:off x="6981206" y="1107953"/>
              <a:ext cx="2014538" cy="2000842"/>
            </a:xfrm>
            <a:custGeom>
              <a:avLst/>
              <a:gdLst>
                <a:gd name="connsiteX0" fmla="*/ 1016795 w 2014538"/>
                <a:gd name="connsiteY0" fmla="*/ 95841 h 2000842"/>
                <a:gd name="connsiteX1" fmla="*/ 907257 w 2014538"/>
                <a:gd name="connsiteY1" fmla="*/ 186039 h 2000842"/>
                <a:gd name="connsiteX2" fmla="*/ 1016795 w 2014538"/>
                <a:gd name="connsiteY2" fmla="*/ 276237 h 2000842"/>
                <a:gd name="connsiteX3" fmla="*/ 1126333 w 2014538"/>
                <a:gd name="connsiteY3" fmla="*/ 186039 h 2000842"/>
                <a:gd name="connsiteX4" fmla="*/ 1016795 w 2014538"/>
                <a:gd name="connsiteY4" fmla="*/ 95841 h 2000842"/>
                <a:gd name="connsiteX5" fmla="*/ 1007269 w 2014538"/>
                <a:gd name="connsiteY5" fmla="*/ 0 h 2000842"/>
                <a:gd name="connsiteX6" fmla="*/ 2014538 w 2014538"/>
                <a:gd name="connsiteY6" fmla="*/ 1000421 h 2000842"/>
                <a:gd name="connsiteX7" fmla="*/ 1007269 w 2014538"/>
                <a:gd name="connsiteY7" fmla="*/ 2000842 h 2000842"/>
                <a:gd name="connsiteX8" fmla="*/ 0 w 2014538"/>
                <a:gd name="connsiteY8" fmla="*/ 1000421 h 2000842"/>
                <a:gd name="connsiteX9" fmla="*/ 1007269 w 2014538"/>
                <a:gd name="connsiteY9" fmla="*/ 0 h 20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538" h="2000842">
                  <a:moveTo>
                    <a:pt x="1016795" y="95841"/>
                  </a:moveTo>
                  <a:cubicBezTo>
                    <a:pt x="956299" y="95841"/>
                    <a:pt x="907257" y="136224"/>
                    <a:pt x="907257" y="186039"/>
                  </a:cubicBezTo>
                  <a:cubicBezTo>
                    <a:pt x="907257" y="235854"/>
                    <a:pt x="956299" y="276237"/>
                    <a:pt x="1016795" y="276237"/>
                  </a:cubicBezTo>
                  <a:cubicBezTo>
                    <a:pt x="1077291" y="276237"/>
                    <a:pt x="1126333" y="235854"/>
                    <a:pt x="1126333" y="186039"/>
                  </a:cubicBezTo>
                  <a:cubicBezTo>
                    <a:pt x="1126333" y="136224"/>
                    <a:pt x="1077291" y="95841"/>
                    <a:pt x="1016795" y="95841"/>
                  </a:cubicBezTo>
                  <a:close/>
                  <a:moveTo>
                    <a:pt x="1007269" y="0"/>
                  </a:moveTo>
                  <a:cubicBezTo>
                    <a:pt x="1563568" y="0"/>
                    <a:pt x="2014538" y="447904"/>
                    <a:pt x="2014538" y="1000421"/>
                  </a:cubicBezTo>
                  <a:cubicBezTo>
                    <a:pt x="2014538" y="1552938"/>
                    <a:pt x="1563568" y="2000842"/>
                    <a:pt x="1007269" y="2000842"/>
                  </a:cubicBezTo>
                  <a:cubicBezTo>
                    <a:pt x="450970" y="2000842"/>
                    <a:pt x="0" y="1552938"/>
                    <a:pt x="0" y="1000421"/>
                  </a:cubicBezTo>
                  <a:cubicBezTo>
                    <a:pt x="0" y="447904"/>
                    <a:pt x="450970" y="0"/>
                    <a:pt x="1007269" y="0"/>
                  </a:cubicBezTo>
                  <a:close/>
                </a:path>
              </a:pathLst>
            </a:custGeom>
            <a:solidFill>
              <a:srgbClr val="0070C0"/>
            </a:solidFill>
            <a:ln>
              <a:noFill/>
            </a:ln>
            <a:effectLst>
              <a:reflection stA="21000" endPos="40000" dist="63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Bahnschrift SemiCondensed" panose="020B0502040204020203" pitchFamily="34" charset="0"/>
              </a:endParaRPr>
            </a:p>
            <a:p>
              <a:pPr algn="ctr"/>
              <a:r>
                <a:rPr lang="en-US" dirty="0">
                  <a:latin typeface="Bahnschrift SemiCondensed" panose="020B0502040204020203" pitchFamily="34" charset="0"/>
                </a:rPr>
                <a:t>KNN, RF, MLP and LRs are trained on the training data to predict PayPal's stock prices</a:t>
              </a:r>
              <a:endParaRPr lang="en-IN" dirty="0">
                <a:latin typeface="Bahnschrift SemiCondensed" panose="020B0502040204020203" pitchFamily="34" charset="0"/>
              </a:endParaRPr>
            </a:p>
          </p:txBody>
        </p:sp>
        <p:sp>
          <p:nvSpPr>
            <p:cNvPr id="25" name="Freeform: Shape 24">
              <a:extLst>
                <a:ext uri="{FF2B5EF4-FFF2-40B4-BE49-F238E27FC236}">
                  <a16:creationId xmlns:a16="http://schemas.microsoft.com/office/drawing/2014/main" id="{48B2885A-B5A1-BF98-97D4-3454B8255FDF}"/>
                </a:ext>
              </a:extLst>
            </p:cNvPr>
            <p:cNvSpPr/>
            <p:nvPr/>
          </p:nvSpPr>
          <p:spPr>
            <a:xfrm>
              <a:off x="3111202" y="1147342"/>
              <a:ext cx="2014538" cy="2000842"/>
            </a:xfrm>
            <a:custGeom>
              <a:avLst/>
              <a:gdLst>
                <a:gd name="connsiteX0" fmla="*/ 1016795 w 2014538"/>
                <a:gd name="connsiteY0" fmla="*/ 95841 h 2000842"/>
                <a:gd name="connsiteX1" fmla="*/ 907257 w 2014538"/>
                <a:gd name="connsiteY1" fmla="*/ 186039 h 2000842"/>
                <a:gd name="connsiteX2" fmla="*/ 1016795 w 2014538"/>
                <a:gd name="connsiteY2" fmla="*/ 276237 h 2000842"/>
                <a:gd name="connsiteX3" fmla="*/ 1126333 w 2014538"/>
                <a:gd name="connsiteY3" fmla="*/ 186039 h 2000842"/>
                <a:gd name="connsiteX4" fmla="*/ 1016795 w 2014538"/>
                <a:gd name="connsiteY4" fmla="*/ 95841 h 2000842"/>
                <a:gd name="connsiteX5" fmla="*/ 1007269 w 2014538"/>
                <a:gd name="connsiteY5" fmla="*/ 0 h 2000842"/>
                <a:gd name="connsiteX6" fmla="*/ 2014538 w 2014538"/>
                <a:gd name="connsiteY6" fmla="*/ 1000421 h 2000842"/>
                <a:gd name="connsiteX7" fmla="*/ 1007269 w 2014538"/>
                <a:gd name="connsiteY7" fmla="*/ 2000842 h 2000842"/>
                <a:gd name="connsiteX8" fmla="*/ 0 w 2014538"/>
                <a:gd name="connsiteY8" fmla="*/ 1000421 h 2000842"/>
                <a:gd name="connsiteX9" fmla="*/ 1007269 w 2014538"/>
                <a:gd name="connsiteY9" fmla="*/ 0 h 20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538" h="2000842">
                  <a:moveTo>
                    <a:pt x="1016795" y="95841"/>
                  </a:moveTo>
                  <a:cubicBezTo>
                    <a:pt x="956299" y="95841"/>
                    <a:pt x="907257" y="136224"/>
                    <a:pt x="907257" y="186039"/>
                  </a:cubicBezTo>
                  <a:cubicBezTo>
                    <a:pt x="907257" y="235854"/>
                    <a:pt x="956299" y="276237"/>
                    <a:pt x="1016795" y="276237"/>
                  </a:cubicBezTo>
                  <a:cubicBezTo>
                    <a:pt x="1077291" y="276237"/>
                    <a:pt x="1126333" y="235854"/>
                    <a:pt x="1126333" y="186039"/>
                  </a:cubicBezTo>
                  <a:cubicBezTo>
                    <a:pt x="1126333" y="136224"/>
                    <a:pt x="1077291" y="95841"/>
                    <a:pt x="1016795" y="95841"/>
                  </a:cubicBezTo>
                  <a:close/>
                  <a:moveTo>
                    <a:pt x="1007269" y="0"/>
                  </a:moveTo>
                  <a:cubicBezTo>
                    <a:pt x="1563568" y="0"/>
                    <a:pt x="2014538" y="447904"/>
                    <a:pt x="2014538" y="1000421"/>
                  </a:cubicBezTo>
                  <a:cubicBezTo>
                    <a:pt x="2014538" y="1552938"/>
                    <a:pt x="1563568" y="2000842"/>
                    <a:pt x="1007269" y="2000842"/>
                  </a:cubicBezTo>
                  <a:cubicBezTo>
                    <a:pt x="450970" y="2000842"/>
                    <a:pt x="0" y="1552938"/>
                    <a:pt x="0" y="1000421"/>
                  </a:cubicBezTo>
                  <a:cubicBezTo>
                    <a:pt x="0" y="447904"/>
                    <a:pt x="450970" y="0"/>
                    <a:pt x="1007269" y="0"/>
                  </a:cubicBezTo>
                  <a:close/>
                </a:path>
              </a:pathLst>
            </a:custGeom>
            <a:solidFill>
              <a:srgbClr val="FF66FF"/>
            </a:solidFill>
            <a:ln>
              <a:noFill/>
            </a:ln>
            <a:effectLst>
              <a:reflection stA="20000" endPos="40000" dist="63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latin typeface="Bahnschrift SemiCondensed" panose="020B0502040204020203" pitchFamily="34" charset="0"/>
                </a:rPr>
                <a:t>Data collection period from January 1, 2021, to January 1, 2024</a:t>
              </a:r>
              <a:endParaRPr lang="en-IN" dirty="0">
                <a:latin typeface="Bahnschrift SemiCondensed" panose="020B0502040204020203" pitchFamily="34" charset="0"/>
              </a:endParaRPr>
            </a:p>
          </p:txBody>
        </p:sp>
        <p:sp>
          <p:nvSpPr>
            <p:cNvPr id="26" name="Freeform: Shape 25">
              <a:extLst>
                <a:ext uri="{FF2B5EF4-FFF2-40B4-BE49-F238E27FC236}">
                  <a16:creationId xmlns:a16="http://schemas.microsoft.com/office/drawing/2014/main" id="{57224713-CE6F-8C7C-19B5-7A5ECB4E64C5}"/>
                </a:ext>
              </a:extLst>
            </p:cNvPr>
            <p:cNvSpPr/>
            <p:nvPr/>
          </p:nvSpPr>
          <p:spPr>
            <a:xfrm>
              <a:off x="5044396" y="1820009"/>
              <a:ext cx="2014538" cy="2000842"/>
            </a:xfrm>
            <a:custGeom>
              <a:avLst/>
              <a:gdLst>
                <a:gd name="connsiteX0" fmla="*/ 1016795 w 2014538"/>
                <a:gd name="connsiteY0" fmla="*/ 95841 h 2000842"/>
                <a:gd name="connsiteX1" fmla="*/ 907257 w 2014538"/>
                <a:gd name="connsiteY1" fmla="*/ 186039 h 2000842"/>
                <a:gd name="connsiteX2" fmla="*/ 1016795 w 2014538"/>
                <a:gd name="connsiteY2" fmla="*/ 276237 h 2000842"/>
                <a:gd name="connsiteX3" fmla="*/ 1126333 w 2014538"/>
                <a:gd name="connsiteY3" fmla="*/ 186039 h 2000842"/>
                <a:gd name="connsiteX4" fmla="*/ 1016795 w 2014538"/>
                <a:gd name="connsiteY4" fmla="*/ 95841 h 2000842"/>
                <a:gd name="connsiteX5" fmla="*/ 1007269 w 2014538"/>
                <a:gd name="connsiteY5" fmla="*/ 0 h 2000842"/>
                <a:gd name="connsiteX6" fmla="*/ 2014538 w 2014538"/>
                <a:gd name="connsiteY6" fmla="*/ 1000421 h 2000842"/>
                <a:gd name="connsiteX7" fmla="*/ 1007269 w 2014538"/>
                <a:gd name="connsiteY7" fmla="*/ 2000842 h 2000842"/>
                <a:gd name="connsiteX8" fmla="*/ 0 w 2014538"/>
                <a:gd name="connsiteY8" fmla="*/ 1000421 h 2000842"/>
                <a:gd name="connsiteX9" fmla="*/ 1007269 w 2014538"/>
                <a:gd name="connsiteY9" fmla="*/ 0 h 20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538" h="2000842">
                  <a:moveTo>
                    <a:pt x="1016795" y="95841"/>
                  </a:moveTo>
                  <a:cubicBezTo>
                    <a:pt x="956299" y="95841"/>
                    <a:pt x="907257" y="136224"/>
                    <a:pt x="907257" y="186039"/>
                  </a:cubicBezTo>
                  <a:cubicBezTo>
                    <a:pt x="907257" y="235854"/>
                    <a:pt x="956299" y="276237"/>
                    <a:pt x="1016795" y="276237"/>
                  </a:cubicBezTo>
                  <a:cubicBezTo>
                    <a:pt x="1077291" y="276237"/>
                    <a:pt x="1126333" y="235854"/>
                    <a:pt x="1126333" y="186039"/>
                  </a:cubicBezTo>
                  <a:cubicBezTo>
                    <a:pt x="1126333" y="136224"/>
                    <a:pt x="1077291" y="95841"/>
                    <a:pt x="1016795" y="95841"/>
                  </a:cubicBezTo>
                  <a:close/>
                  <a:moveTo>
                    <a:pt x="1007269" y="0"/>
                  </a:moveTo>
                  <a:cubicBezTo>
                    <a:pt x="1563568" y="0"/>
                    <a:pt x="2014538" y="447904"/>
                    <a:pt x="2014538" y="1000421"/>
                  </a:cubicBezTo>
                  <a:cubicBezTo>
                    <a:pt x="2014538" y="1552938"/>
                    <a:pt x="1563568" y="2000842"/>
                    <a:pt x="1007269" y="2000842"/>
                  </a:cubicBezTo>
                  <a:cubicBezTo>
                    <a:pt x="450970" y="2000842"/>
                    <a:pt x="0" y="1552938"/>
                    <a:pt x="0" y="1000421"/>
                  </a:cubicBezTo>
                  <a:cubicBezTo>
                    <a:pt x="0" y="447904"/>
                    <a:pt x="450970" y="0"/>
                    <a:pt x="1007269" y="0"/>
                  </a:cubicBezTo>
                  <a:close/>
                </a:path>
              </a:pathLst>
            </a:custGeom>
            <a:solidFill>
              <a:srgbClr val="FFFF66"/>
            </a:solidFill>
            <a:ln>
              <a:noFill/>
            </a:ln>
            <a:effectLst>
              <a:reflection stA="20000" endPos="40000" dist="63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latin typeface="Bahnschrift SemiCondensed" panose="020B0502040204020203" pitchFamily="34" charset="0"/>
                </a:rPr>
                <a:t>Calculation of 50-day and 200-day Simple Moving Averages (SMA</a:t>
              </a:r>
              <a:endParaRPr lang="en-IN" dirty="0">
                <a:latin typeface="Bahnschrift SemiCondensed" panose="020B0502040204020203" pitchFamily="34" charset="0"/>
              </a:endParaRPr>
            </a:p>
          </p:txBody>
        </p:sp>
        <p:sp>
          <p:nvSpPr>
            <p:cNvPr id="27" name="Freeform: Shape 26">
              <a:extLst>
                <a:ext uri="{FF2B5EF4-FFF2-40B4-BE49-F238E27FC236}">
                  <a16:creationId xmlns:a16="http://schemas.microsoft.com/office/drawing/2014/main" id="{AAFBA5C0-1767-D4B1-BF62-A73B7EE911EE}"/>
                </a:ext>
              </a:extLst>
            </p:cNvPr>
            <p:cNvSpPr/>
            <p:nvPr/>
          </p:nvSpPr>
          <p:spPr>
            <a:xfrm>
              <a:off x="8914400" y="1760632"/>
              <a:ext cx="2014538" cy="2000842"/>
            </a:xfrm>
            <a:custGeom>
              <a:avLst/>
              <a:gdLst>
                <a:gd name="connsiteX0" fmla="*/ 1016795 w 2014538"/>
                <a:gd name="connsiteY0" fmla="*/ 95841 h 2000842"/>
                <a:gd name="connsiteX1" fmla="*/ 907257 w 2014538"/>
                <a:gd name="connsiteY1" fmla="*/ 186039 h 2000842"/>
                <a:gd name="connsiteX2" fmla="*/ 1016795 w 2014538"/>
                <a:gd name="connsiteY2" fmla="*/ 276237 h 2000842"/>
                <a:gd name="connsiteX3" fmla="*/ 1126333 w 2014538"/>
                <a:gd name="connsiteY3" fmla="*/ 186039 h 2000842"/>
                <a:gd name="connsiteX4" fmla="*/ 1016795 w 2014538"/>
                <a:gd name="connsiteY4" fmla="*/ 95841 h 2000842"/>
                <a:gd name="connsiteX5" fmla="*/ 1007269 w 2014538"/>
                <a:gd name="connsiteY5" fmla="*/ 0 h 2000842"/>
                <a:gd name="connsiteX6" fmla="*/ 2014538 w 2014538"/>
                <a:gd name="connsiteY6" fmla="*/ 1000421 h 2000842"/>
                <a:gd name="connsiteX7" fmla="*/ 1007269 w 2014538"/>
                <a:gd name="connsiteY7" fmla="*/ 2000842 h 2000842"/>
                <a:gd name="connsiteX8" fmla="*/ 0 w 2014538"/>
                <a:gd name="connsiteY8" fmla="*/ 1000421 h 2000842"/>
                <a:gd name="connsiteX9" fmla="*/ 1007269 w 2014538"/>
                <a:gd name="connsiteY9" fmla="*/ 0 h 20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538" h="2000842">
                  <a:moveTo>
                    <a:pt x="1016795" y="95841"/>
                  </a:moveTo>
                  <a:cubicBezTo>
                    <a:pt x="956299" y="95841"/>
                    <a:pt x="907257" y="136224"/>
                    <a:pt x="907257" y="186039"/>
                  </a:cubicBezTo>
                  <a:cubicBezTo>
                    <a:pt x="907257" y="235854"/>
                    <a:pt x="956299" y="276237"/>
                    <a:pt x="1016795" y="276237"/>
                  </a:cubicBezTo>
                  <a:cubicBezTo>
                    <a:pt x="1077291" y="276237"/>
                    <a:pt x="1126333" y="235854"/>
                    <a:pt x="1126333" y="186039"/>
                  </a:cubicBezTo>
                  <a:cubicBezTo>
                    <a:pt x="1126333" y="136224"/>
                    <a:pt x="1077291" y="95841"/>
                    <a:pt x="1016795" y="95841"/>
                  </a:cubicBezTo>
                  <a:close/>
                  <a:moveTo>
                    <a:pt x="1007269" y="0"/>
                  </a:moveTo>
                  <a:cubicBezTo>
                    <a:pt x="1563568" y="0"/>
                    <a:pt x="2014538" y="447904"/>
                    <a:pt x="2014538" y="1000421"/>
                  </a:cubicBezTo>
                  <a:cubicBezTo>
                    <a:pt x="2014538" y="1552938"/>
                    <a:pt x="1563568" y="2000842"/>
                    <a:pt x="1007269" y="2000842"/>
                  </a:cubicBezTo>
                  <a:cubicBezTo>
                    <a:pt x="450970" y="2000842"/>
                    <a:pt x="0" y="1552938"/>
                    <a:pt x="0" y="1000421"/>
                  </a:cubicBezTo>
                  <a:cubicBezTo>
                    <a:pt x="0" y="447904"/>
                    <a:pt x="450970" y="0"/>
                    <a:pt x="1007269" y="0"/>
                  </a:cubicBezTo>
                  <a:close/>
                </a:path>
              </a:pathLst>
            </a:custGeom>
            <a:solidFill>
              <a:srgbClr val="990033"/>
            </a:solidFill>
            <a:ln>
              <a:noFill/>
            </a:ln>
            <a:effectLst>
              <a:reflection stA="20000" endPos="40000" dist="63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00" dirty="0">
                <a:latin typeface="Bahnschrift SemiCondensed" panose="020B0502040204020203" pitchFamily="34" charset="0"/>
              </a:endParaRPr>
            </a:p>
            <a:p>
              <a:pPr algn="ctr"/>
              <a:r>
                <a:rPr lang="en-US" sz="1700" dirty="0">
                  <a:latin typeface="Bahnschrift SemiCondensed" panose="020B0502040204020203" pitchFamily="34" charset="0"/>
                </a:rPr>
                <a:t>Each model is evaluated using the Root Mean Squared Error (RMSE), and the predictions are visualized</a:t>
              </a:r>
              <a:endParaRPr lang="en-IN" sz="1700" dirty="0">
                <a:latin typeface="Bahnschrift SemiCondensed" panose="020B0502040204020203" pitchFamily="34" charset="0"/>
              </a:endParaRPr>
            </a:p>
          </p:txBody>
        </p:sp>
        <p:grpSp>
          <p:nvGrpSpPr>
            <p:cNvPr id="4096" name="Group 4095">
              <a:extLst>
                <a:ext uri="{FF2B5EF4-FFF2-40B4-BE49-F238E27FC236}">
                  <a16:creationId xmlns:a16="http://schemas.microsoft.com/office/drawing/2014/main" id="{548A35AC-4492-9C87-8EA9-E5967A6074E7}"/>
                </a:ext>
              </a:extLst>
            </p:cNvPr>
            <p:cNvGrpSpPr/>
            <p:nvPr/>
          </p:nvGrpSpPr>
          <p:grpSpPr>
            <a:xfrm>
              <a:off x="7697111" y="379420"/>
              <a:ext cx="649232" cy="594734"/>
              <a:chOff x="7663859" y="355639"/>
              <a:chExt cx="649232" cy="594734"/>
            </a:xfrm>
          </p:grpSpPr>
          <p:sp>
            <p:nvSpPr>
              <p:cNvPr id="48" name="Oval 47">
                <a:extLst>
                  <a:ext uri="{FF2B5EF4-FFF2-40B4-BE49-F238E27FC236}">
                    <a16:creationId xmlns:a16="http://schemas.microsoft.com/office/drawing/2014/main" id="{21101C9B-2B9B-AE2A-5644-8E23D66C64F8}"/>
                  </a:ext>
                </a:extLst>
              </p:cNvPr>
              <p:cNvSpPr/>
              <p:nvPr/>
            </p:nvSpPr>
            <p:spPr>
              <a:xfrm>
                <a:off x="7663859" y="355639"/>
                <a:ext cx="649232" cy="594734"/>
              </a:xfrm>
              <a:prstGeom prst="ellipse">
                <a:avLst/>
              </a:prstGeom>
              <a:solidFill>
                <a:schemeClr val="bg1">
                  <a:lumMod val="95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E14322B9-DD8D-17D5-CBA4-5CC4553684F3}"/>
                  </a:ext>
                </a:extLst>
              </p:cNvPr>
              <p:cNvSpPr/>
              <p:nvPr/>
            </p:nvSpPr>
            <p:spPr>
              <a:xfrm>
                <a:off x="7779277" y="465015"/>
                <a:ext cx="418394" cy="375982"/>
              </a:xfrm>
              <a:prstGeom prst="ellipse">
                <a:avLst/>
              </a:prstGeom>
              <a:solidFill>
                <a:srgbClr val="0070C0"/>
              </a:solidFill>
              <a:ln>
                <a:noFill/>
              </a:ln>
              <a:effectLst>
                <a:reflection stA="21000" endPos="40000" dist="63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4097" name="Group 4096">
              <a:extLst>
                <a:ext uri="{FF2B5EF4-FFF2-40B4-BE49-F238E27FC236}">
                  <a16:creationId xmlns:a16="http://schemas.microsoft.com/office/drawing/2014/main" id="{202DC7BC-02C2-396C-1C03-AC3FDC777DE1}"/>
                </a:ext>
              </a:extLst>
            </p:cNvPr>
            <p:cNvGrpSpPr/>
            <p:nvPr/>
          </p:nvGrpSpPr>
          <p:grpSpPr>
            <a:xfrm>
              <a:off x="9597803" y="377777"/>
              <a:ext cx="649232" cy="594734"/>
              <a:chOff x="9678397" y="355639"/>
              <a:chExt cx="649232" cy="594734"/>
            </a:xfrm>
          </p:grpSpPr>
          <p:sp>
            <p:nvSpPr>
              <p:cNvPr id="51" name="Oval 50">
                <a:extLst>
                  <a:ext uri="{FF2B5EF4-FFF2-40B4-BE49-F238E27FC236}">
                    <a16:creationId xmlns:a16="http://schemas.microsoft.com/office/drawing/2014/main" id="{EDA787FF-C245-EE22-C9AE-6E8F756DE3F2}"/>
                  </a:ext>
                </a:extLst>
              </p:cNvPr>
              <p:cNvSpPr/>
              <p:nvPr/>
            </p:nvSpPr>
            <p:spPr>
              <a:xfrm>
                <a:off x="9678397" y="355639"/>
                <a:ext cx="649232" cy="594734"/>
              </a:xfrm>
              <a:prstGeom prst="ellipse">
                <a:avLst/>
              </a:prstGeom>
              <a:solidFill>
                <a:schemeClr val="bg1">
                  <a:lumMod val="95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3AAB664E-B143-4428-7F77-E1769197D91A}"/>
                  </a:ext>
                </a:extLst>
              </p:cNvPr>
              <p:cNvSpPr/>
              <p:nvPr/>
            </p:nvSpPr>
            <p:spPr>
              <a:xfrm>
                <a:off x="9793815" y="465015"/>
                <a:ext cx="418394" cy="375982"/>
              </a:xfrm>
              <a:prstGeom prst="ellipse">
                <a:avLst/>
              </a:prstGeom>
              <a:solidFill>
                <a:srgbClr val="990033"/>
              </a:solidFill>
              <a:ln>
                <a:noFill/>
              </a:ln>
              <a:effectLst>
                <a:reflection stA="20000" endPos="40000" dist="63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700" dirty="0"/>
              </a:p>
            </p:txBody>
          </p:sp>
        </p:grpSp>
        <p:grpSp>
          <p:nvGrpSpPr>
            <p:cNvPr id="63" name="Group 62">
              <a:extLst>
                <a:ext uri="{FF2B5EF4-FFF2-40B4-BE49-F238E27FC236}">
                  <a16:creationId xmlns:a16="http://schemas.microsoft.com/office/drawing/2014/main" id="{7FE9475F-4770-ACA0-B78D-3CD73631BC92}"/>
                </a:ext>
              </a:extLst>
            </p:cNvPr>
            <p:cNvGrpSpPr/>
            <p:nvPr/>
          </p:nvGrpSpPr>
          <p:grpSpPr>
            <a:xfrm>
              <a:off x="5715825" y="339276"/>
              <a:ext cx="649232" cy="594734"/>
              <a:chOff x="5776191" y="355639"/>
              <a:chExt cx="649232" cy="594734"/>
            </a:xfrm>
          </p:grpSpPr>
          <p:sp>
            <p:nvSpPr>
              <p:cNvPr id="54" name="Oval 53">
                <a:extLst>
                  <a:ext uri="{FF2B5EF4-FFF2-40B4-BE49-F238E27FC236}">
                    <a16:creationId xmlns:a16="http://schemas.microsoft.com/office/drawing/2014/main" id="{0CCDD1CD-ED49-EB3E-E69F-EEE040059096}"/>
                  </a:ext>
                </a:extLst>
              </p:cNvPr>
              <p:cNvSpPr/>
              <p:nvPr/>
            </p:nvSpPr>
            <p:spPr>
              <a:xfrm>
                <a:off x="5776191" y="355639"/>
                <a:ext cx="649232" cy="594734"/>
              </a:xfrm>
              <a:prstGeom prst="ellipse">
                <a:avLst/>
              </a:prstGeom>
              <a:solidFill>
                <a:schemeClr val="bg1">
                  <a:lumMod val="95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Oval 54">
                <a:extLst>
                  <a:ext uri="{FF2B5EF4-FFF2-40B4-BE49-F238E27FC236}">
                    <a16:creationId xmlns:a16="http://schemas.microsoft.com/office/drawing/2014/main" id="{5FE9BF7D-D9A7-C821-3A59-79F05BDA91AF}"/>
                  </a:ext>
                </a:extLst>
              </p:cNvPr>
              <p:cNvSpPr/>
              <p:nvPr/>
            </p:nvSpPr>
            <p:spPr>
              <a:xfrm>
                <a:off x="5891609" y="465015"/>
                <a:ext cx="418394" cy="375982"/>
              </a:xfrm>
              <a:prstGeom prst="ellipse">
                <a:avLst/>
              </a:prstGeom>
              <a:solidFill>
                <a:srgbClr val="FFFF66"/>
              </a:solidFill>
              <a:ln>
                <a:noFill/>
              </a:ln>
              <a:effectLst>
                <a:reflection stA="20000" endPos="40000" dist="63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grpSp>
          <p:nvGrpSpPr>
            <p:cNvPr id="31" name="Group 30">
              <a:extLst>
                <a:ext uri="{FF2B5EF4-FFF2-40B4-BE49-F238E27FC236}">
                  <a16:creationId xmlns:a16="http://schemas.microsoft.com/office/drawing/2014/main" id="{C7A48EA1-2EDD-C896-994B-55AD0F8222BC}"/>
                </a:ext>
              </a:extLst>
            </p:cNvPr>
            <p:cNvGrpSpPr/>
            <p:nvPr/>
          </p:nvGrpSpPr>
          <p:grpSpPr>
            <a:xfrm>
              <a:off x="1833847" y="377777"/>
              <a:ext cx="649232" cy="594734"/>
              <a:chOff x="1757363" y="504404"/>
              <a:chExt cx="428625" cy="414338"/>
            </a:xfrm>
          </p:grpSpPr>
          <p:sp>
            <p:nvSpPr>
              <p:cNvPr id="29" name="Oval 28">
                <a:extLst>
                  <a:ext uri="{FF2B5EF4-FFF2-40B4-BE49-F238E27FC236}">
                    <a16:creationId xmlns:a16="http://schemas.microsoft.com/office/drawing/2014/main" id="{E0FAEF46-36C1-EDB5-9124-1118E0E31EBD}"/>
                  </a:ext>
                </a:extLst>
              </p:cNvPr>
              <p:cNvSpPr/>
              <p:nvPr/>
            </p:nvSpPr>
            <p:spPr>
              <a:xfrm>
                <a:off x="1757363" y="504404"/>
                <a:ext cx="428625" cy="414338"/>
              </a:xfrm>
              <a:prstGeom prst="ellipse">
                <a:avLst/>
              </a:prstGeom>
              <a:solidFill>
                <a:schemeClr val="bg1">
                  <a:lumMod val="95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6F10765D-5A84-50D2-FD13-B139B9616A3C}"/>
                  </a:ext>
                </a:extLst>
              </p:cNvPr>
              <p:cNvSpPr/>
              <p:nvPr/>
            </p:nvSpPr>
            <p:spPr>
              <a:xfrm>
                <a:off x="1833562" y="580604"/>
                <a:ext cx="276225" cy="261938"/>
              </a:xfrm>
              <a:prstGeom prst="ellipse">
                <a:avLst/>
              </a:prstGeom>
              <a:gradFill flip="none" rotWithShape="1">
                <a:gsLst>
                  <a:gs pos="0">
                    <a:srgbClr val="00B050"/>
                  </a:gs>
                  <a:gs pos="54000">
                    <a:srgbClr val="36C658"/>
                  </a:gs>
                  <a:gs pos="97000">
                    <a:srgbClr val="92E080"/>
                  </a:gs>
                </a:gsLst>
                <a:lin ang="16200000" scaled="1"/>
                <a:tileRect/>
              </a:gradFill>
              <a:ln>
                <a:noFill/>
              </a:ln>
              <a:effectLst>
                <a:reflection stA="20000" endPos="40000" dist="63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4099" name="Group 4098">
              <a:extLst>
                <a:ext uri="{FF2B5EF4-FFF2-40B4-BE49-F238E27FC236}">
                  <a16:creationId xmlns:a16="http://schemas.microsoft.com/office/drawing/2014/main" id="{163BBD8C-B45B-4FEC-1854-09428310ECB6}"/>
                </a:ext>
              </a:extLst>
            </p:cNvPr>
            <p:cNvGrpSpPr/>
            <p:nvPr/>
          </p:nvGrpSpPr>
          <p:grpSpPr>
            <a:xfrm>
              <a:off x="3767792" y="377777"/>
              <a:ext cx="649232" cy="594734"/>
              <a:chOff x="3767792" y="377777"/>
              <a:chExt cx="649232" cy="594734"/>
            </a:xfrm>
          </p:grpSpPr>
          <p:sp>
            <p:nvSpPr>
              <p:cNvPr id="45" name="Oval 44">
                <a:extLst>
                  <a:ext uri="{FF2B5EF4-FFF2-40B4-BE49-F238E27FC236}">
                    <a16:creationId xmlns:a16="http://schemas.microsoft.com/office/drawing/2014/main" id="{88A49A86-983B-C573-E310-CB0E27E0F3CD}"/>
                  </a:ext>
                </a:extLst>
              </p:cNvPr>
              <p:cNvSpPr/>
              <p:nvPr/>
            </p:nvSpPr>
            <p:spPr>
              <a:xfrm>
                <a:off x="3767792" y="377777"/>
                <a:ext cx="649232" cy="594734"/>
              </a:xfrm>
              <a:prstGeom prst="ellipse">
                <a:avLst/>
              </a:prstGeom>
              <a:solidFill>
                <a:schemeClr val="bg1">
                  <a:lumMod val="95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Oval 45">
                <a:extLst>
                  <a:ext uri="{FF2B5EF4-FFF2-40B4-BE49-F238E27FC236}">
                    <a16:creationId xmlns:a16="http://schemas.microsoft.com/office/drawing/2014/main" id="{91B75741-1B0B-02D1-2FA8-CEE740FCE6F5}"/>
                  </a:ext>
                </a:extLst>
              </p:cNvPr>
              <p:cNvSpPr/>
              <p:nvPr/>
            </p:nvSpPr>
            <p:spPr>
              <a:xfrm>
                <a:off x="3883211" y="487153"/>
                <a:ext cx="418394" cy="375982"/>
              </a:xfrm>
              <a:prstGeom prst="ellipse">
                <a:avLst/>
              </a:prstGeom>
              <a:solidFill>
                <a:srgbClr val="FF66FF"/>
              </a:solidFill>
              <a:ln>
                <a:noFill/>
              </a:ln>
              <a:effectLst>
                <a:reflection stA="20000" endPos="40000" dist="63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cxnSp>
          <p:nvCxnSpPr>
            <p:cNvPr id="57" name="Straight Connector 56">
              <a:extLst>
                <a:ext uri="{FF2B5EF4-FFF2-40B4-BE49-F238E27FC236}">
                  <a16:creationId xmlns:a16="http://schemas.microsoft.com/office/drawing/2014/main" id="{69E52A4D-0DB5-D3EF-33EE-323B605DE79E}"/>
                </a:ext>
              </a:extLst>
            </p:cNvPr>
            <p:cNvCxnSpPr>
              <a:stCxn id="29" idx="4"/>
              <a:endCxn id="18" idx="0"/>
            </p:cNvCxnSpPr>
            <p:nvPr/>
          </p:nvCxnSpPr>
          <p:spPr>
            <a:xfrm>
              <a:off x="2158463" y="972511"/>
              <a:ext cx="6661" cy="854197"/>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1B8FB79-3CD9-CB80-921F-80A9E4DFDED5}"/>
                </a:ext>
              </a:extLst>
            </p:cNvPr>
            <p:cNvCxnSpPr>
              <a:cxnSpLocks/>
              <a:stCxn id="54" idx="4"/>
              <a:endCxn id="26" idx="5"/>
            </p:cNvCxnSpPr>
            <p:nvPr/>
          </p:nvCxnSpPr>
          <p:spPr>
            <a:xfrm>
              <a:off x="6040441" y="934010"/>
              <a:ext cx="11224" cy="885999"/>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13E9365-2DE3-CDAD-C35D-91F5ECF538D0}"/>
                </a:ext>
              </a:extLst>
            </p:cNvPr>
            <p:cNvCxnSpPr>
              <a:cxnSpLocks/>
            </p:cNvCxnSpPr>
            <p:nvPr/>
          </p:nvCxnSpPr>
          <p:spPr>
            <a:xfrm>
              <a:off x="9921669" y="999759"/>
              <a:ext cx="0" cy="75449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7675A37-D3F1-821E-AC56-0589A8355B15}"/>
                </a:ext>
              </a:extLst>
            </p:cNvPr>
            <p:cNvCxnSpPr>
              <a:cxnSpLocks/>
            </p:cNvCxnSpPr>
            <p:nvPr/>
          </p:nvCxnSpPr>
          <p:spPr>
            <a:xfrm>
              <a:off x="7997728" y="934010"/>
              <a:ext cx="0" cy="154711"/>
            </a:xfrm>
            <a:prstGeom prst="line">
              <a:avLst/>
            </a:prstGeom>
          </p:spPr>
          <p:style>
            <a:lnRef idx="1">
              <a:schemeClr val="dk1"/>
            </a:lnRef>
            <a:fillRef idx="0">
              <a:schemeClr val="dk1"/>
            </a:fillRef>
            <a:effectRef idx="0">
              <a:schemeClr val="dk1"/>
            </a:effectRef>
            <a:fontRef idx="minor">
              <a:schemeClr val="tx1"/>
            </a:fontRef>
          </p:style>
        </p:cxnSp>
        <p:cxnSp>
          <p:nvCxnSpPr>
            <p:cNvPr id="4107" name="Straight Connector 4106">
              <a:extLst>
                <a:ext uri="{FF2B5EF4-FFF2-40B4-BE49-F238E27FC236}">
                  <a16:creationId xmlns:a16="http://schemas.microsoft.com/office/drawing/2014/main" id="{8611AB97-836C-4598-55DA-38D7166B9014}"/>
                </a:ext>
              </a:extLst>
            </p:cNvPr>
            <p:cNvCxnSpPr>
              <a:cxnSpLocks/>
            </p:cNvCxnSpPr>
            <p:nvPr/>
          </p:nvCxnSpPr>
          <p:spPr>
            <a:xfrm>
              <a:off x="4118471" y="972511"/>
              <a:ext cx="0" cy="166325"/>
            </a:xfrm>
            <a:prstGeom prst="line">
              <a:avLst/>
            </a:prstGeom>
          </p:spPr>
          <p:style>
            <a:lnRef idx="1">
              <a:schemeClr val="dk1"/>
            </a:lnRef>
            <a:fillRef idx="0">
              <a:schemeClr val="dk1"/>
            </a:fillRef>
            <a:effectRef idx="0">
              <a:schemeClr val="dk1"/>
            </a:effectRef>
            <a:fontRef idx="minor">
              <a:schemeClr val="tx1"/>
            </a:fontRef>
          </p:style>
        </p:cxnSp>
      </p:grpSp>
      <p:sp>
        <p:nvSpPr>
          <p:cNvPr id="4115" name="Rectangle: Rounded Corners 4114">
            <a:extLst>
              <a:ext uri="{FF2B5EF4-FFF2-40B4-BE49-F238E27FC236}">
                <a16:creationId xmlns:a16="http://schemas.microsoft.com/office/drawing/2014/main" id="{1E11CD59-D7A5-A372-C492-FBB738540EA9}"/>
              </a:ext>
            </a:extLst>
          </p:cNvPr>
          <p:cNvSpPr/>
          <p:nvPr/>
        </p:nvSpPr>
        <p:spPr>
          <a:xfrm>
            <a:off x="713710" y="421547"/>
            <a:ext cx="4686965" cy="921478"/>
          </a:xfrm>
          <a:prstGeom prst="roundRect">
            <a:avLst>
              <a:gd name="adj" fmla="val 50000"/>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Bahnschrift SemiCondensed" panose="020B0502040204020203" pitchFamily="34" charset="0"/>
              </a:rPr>
              <a:t>PayPal has 1.07 billion shares outstanding. The number of shares has decreased by -4.40% in one year.</a:t>
            </a:r>
            <a:endParaRPr lang="en-IN" dirty="0">
              <a:latin typeface="Bahnschrift SemiCondensed" panose="020B0502040204020203" pitchFamily="34" charset="0"/>
            </a:endParaRPr>
          </a:p>
        </p:txBody>
      </p:sp>
      <p:pic>
        <p:nvPicPr>
          <p:cNvPr id="4118" name="Picture 4117">
            <a:extLst>
              <a:ext uri="{FF2B5EF4-FFF2-40B4-BE49-F238E27FC236}">
                <a16:creationId xmlns:a16="http://schemas.microsoft.com/office/drawing/2014/main" id="{5F3D5E92-8865-94AC-7E57-E681E1C19A33}"/>
              </a:ext>
            </a:extLst>
          </p:cNvPr>
          <p:cNvPicPr>
            <a:picLocks noChangeAspect="1"/>
          </p:cNvPicPr>
          <p:nvPr/>
        </p:nvPicPr>
        <p:blipFill>
          <a:blip r:embed="rId3"/>
          <a:stretch>
            <a:fillRect/>
          </a:stretch>
        </p:blipFill>
        <p:spPr>
          <a:xfrm>
            <a:off x="5689191" y="462966"/>
            <a:ext cx="5731510" cy="2192655"/>
          </a:xfrm>
          <a:prstGeom prst="rect">
            <a:avLst/>
          </a:prstGeom>
        </p:spPr>
      </p:pic>
      <p:sp>
        <p:nvSpPr>
          <p:cNvPr id="4119" name="Rectangle: Rounded Corners 4118">
            <a:extLst>
              <a:ext uri="{FF2B5EF4-FFF2-40B4-BE49-F238E27FC236}">
                <a16:creationId xmlns:a16="http://schemas.microsoft.com/office/drawing/2014/main" id="{AFBF158A-BC68-201A-F426-208D242BB954}"/>
              </a:ext>
            </a:extLst>
          </p:cNvPr>
          <p:cNvSpPr/>
          <p:nvPr/>
        </p:nvSpPr>
        <p:spPr>
          <a:xfrm>
            <a:off x="713710" y="1400175"/>
            <a:ext cx="4686965" cy="921478"/>
          </a:xfrm>
          <a:prstGeom prst="roundRect">
            <a:avLst>
              <a:gd name="adj" fmla="val 5000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Bahnschrift SemiCondensed" panose="020B0502040204020203" pitchFamily="34" charset="0"/>
              </a:rPr>
              <a:t>PayPal has a market cap or net worth of $70.57 billion. The enterprise value is $60.12 billion.</a:t>
            </a:r>
            <a:endParaRPr lang="en-IN" dirty="0">
              <a:latin typeface="Bahnschrift SemiCondensed" panose="020B0502040204020203" pitchFamily="34" charset="0"/>
            </a:endParaRPr>
          </a:p>
        </p:txBody>
      </p:sp>
      <p:sp>
        <p:nvSpPr>
          <p:cNvPr id="2" name="Rectangle: Rounded Corners 1">
            <a:extLst>
              <a:ext uri="{FF2B5EF4-FFF2-40B4-BE49-F238E27FC236}">
                <a16:creationId xmlns:a16="http://schemas.microsoft.com/office/drawing/2014/main" id="{D73069C6-799A-488D-2CE5-CD2779A034AA}"/>
              </a:ext>
            </a:extLst>
          </p:cNvPr>
          <p:cNvSpPr/>
          <p:nvPr/>
        </p:nvSpPr>
        <p:spPr>
          <a:xfrm rot="16200000">
            <a:off x="-1084787" y="4633518"/>
            <a:ext cx="2909097" cy="500062"/>
          </a:xfrm>
          <a:prstGeom prst="roundRect">
            <a:avLst>
              <a:gd name="adj" fmla="val 50000"/>
            </a:avLst>
          </a:prstGeom>
          <a:solidFill>
            <a:srgbClr val="990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b="1" dirty="0">
                <a:solidFill>
                  <a:srgbClr val="FFFF00"/>
                </a:solidFill>
                <a:latin typeface="Bahnschrift SemiCondensed" panose="020B0502040204020203" pitchFamily="34" charset="0"/>
              </a:rPr>
              <a:t>Data loading</a:t>
            </a:r>
          </a:p>
        </p:txBody>
      </p:sp>
    </p:spTree>
    <p:extLst>
      <p:ext uri="{BB962C8B-B14F-4D97-AF65-F5344CB8AC3E}">
        <p14:creationId xmlns:p14="http://schemas.microsoft.com/office/powerpoint/2010/main" val="198833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115"/>
                                        </p:tgtEl>
                                        <p:attrNameLst>
                                          <p:attrName>style.visibility</p:attrName>
                                        </p:attrNameLst>
                                      </p:cBhvr>
                                      <p:to>
                                        <p:strVal val="visible"/>
                                      </p:to>
                                    </p:set>
                                    <p:animEffect transition="in" filter="wipe(down)">
                                      <p:cBhvr>
                                        <p:cTn id="7" dur="580">
                                          <p:stCondLst>
                                            <p:cond delay="0"/>
                                          </p:stCondLst>
                                        </p:cTn>
                                        <p:tgtEl>
                                          <p:spTgt spid="4115"/>
                                        </p:tgtEl>
                                      </p:cBhvr>
                                    </p:animEffect>
                                    <p:anim calcmode="lin" valueType="num">
                                      <p:cBhvr>
                                        <p:cTn id="8" dur="1822" tmFilter="0,0; 0.14,0.36; 0.43,0.73; 0.71,0.91; 1.0,1.0">
                                          <p:stCondLst>
                                            <p:cond delay="0"/>
                                          </p:stCondLst>
                                        </p:cTn>
                                        <p:tgtEl>
                                          <p:spTgt spid="41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1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1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1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115"/>
                                        </p:tgtEl>
                                        <p:attrNameLst>
                                          <p:attrName>ppt_y</p:attrName>
                                        </p:attrNameLst>
                                      </p:cBhvr>
                                      <p:tavLst>
                                        <p:tav tm="0" fmla="#ppt_y-sin(pi*$)/81">
                                          <p:val>
                                            <p:fltVal val="0"/>
                                          </p:val>
                                        </p:tav>
                                        <p:tav tm="100000">
                                          <p:val>
                                            <p:fltVal val="1"/>
                                          </p:val>
                                        </p:tav>
                                      </p:tavLst>
                                    </p:anim>
                                    <p:animScale>
                                      <p:cBhvr>
                                        <p:cTn id="13" dur="26">
                                          <p:stCondLst>
                                            <p:cond delay="650"/>
                                          </p:stCondLst>
                                        </p:cTn>
                                        <p:tgtEl>
                                          <p:spTgt spid="4115"/>
                                        </p:tgtEl>
                                      </p:cBhvr>
                                      <p:to x="100000" y="60000"/>
                                    </p:animScale>
                                    <p:animScale>
                                      <p:cBhvr>
                                        <p:cTn id="14" dur="166" decel="50000">
                                          <p:stCondLst>
                                            <p:cond delay="676"/>
                                          </p:stCondLst>
                                        </p:cTn>
                                        <p:tgtEl>
                                          <p:spTgt spid="4115"/>
                                        </p:tgtEl>
                                      </p:cBhvr>
                                      <p:to x="100000" y="100000"/>
                                    </p:animScale>
                                    <p:animScale>
                                      <p:cBhvr>
                                        <p:cTn id="15" dur="26">
                                          <p:stCondLst>
                                            <p:cond delay="1312"/>
                                          </p:stCondLst>
                                        </p:cTn>
                                        <p:tgtEl>
                                          <p:spTgt spid="4115"/>
                                        </p:tgtEl>
                                      </p:cBhvr>
                                      <p:to x="100000" y="80000"/>
                                    </p:animScale>
                                    <p:animScale>
                                      <p:cBhvr>
                                        <p:cTn id="16" dur="166" decel="50000">
                                          <p:stCondLst>
                                            <p:cond delay="1338"/>
                                          </p:stCondLst>
                                        </p:cTn>
                                        <p:tgtEl>
                                          <p:spTgt spid="4115"/>
                                        </p:tgtEl>
                                      </p:cBhvr>
                                      <p:to x="100000" y="100000"/>
                                    </p:animScale>
                                    <p:animScale>
                                      <p:cBhvr>
                                        <p:cTn id="17" dur="26">
                                          <p:stCondLst>
                                            <p:cond delay="1642"/>
                                          </p:stCondLst>
                                        </p:cTn>
                                        <p:tgtEl>
                                          <p:spTgt spid="4115"/>
                                        </p:tgtEl>
                                      </p:cBhvr>
                                      <p:to x="100000" y="90000"/>
                                    </p:animScale>
                                    <p:animScale>
                                      <p:cBhvr>
                                        <p:cTn id="18" dur="166" decel="50000">
                                          <p:stCondLst>
                                            <p:cond delay="1668"/>
                                          </p:stCondLst>
                                        </p:cTn>
                                        <p:tgtEl>
                                          <p:spTgt spid="4115"/>
                                        </p:tgtEl>
                                      </p:cBhvr>
                                      <p:to x="100000" y="100000"/>
                                    </p:animScale>
                                    <p:animScale>
                                      <p:cBhvr>
                                        <p:cTn id="19" dur="26">
                                          <p:stCondLst>
                                            <p:cond delay="1808"/>
                                          </p:stCondLst>
                                        </p:cTn>
                                        <p:tgtEl>
                                          <p:spTgt spid="4115"/>
                                        </p:tgtEl>
                                      </p:cBhvr>
                                      <p:to x="100000" y="95000"/>
                                    </p:animScale>
                                    <p:animScale>
                                      <p:cBhvr>
                                        <p:cTn id="20" dur="166" decel="50000">
                                          <p:stCondLst>
                                            <p:cond delay="1834"/>
                                          </p:stCondLst>
                                        </p:cTn>
                                        <p:tgtEl>
                                          <p:spTgt spid="41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119"/>
                                        </p:tgtEl>
                                        <p:attrNameLst>
                                          <p:attrName>style.visibility</p:attrName>
                                        </p:attrNameLst>
                                      </p:cBhvr>
                                      <p:to>
                                        <p:strVal val="visible"/>
                                      </p:to>
                                    </p:set>
                                    <p:animEffect transition="in" filter="wipe(down)">
                                      <p:cBhvr>
                                        <p:cTn id="25" dur="580">
                                          <p:stCondLst>
                                            <p:cond delay="0"/>
                                          </p:stCondLst>
                                        </p:cTn>
                                        <p:tgtEl>
                                          <p:spTgt spid="4119"/>
                                        </p:tgtEl>
                                      </p:cBhvr>
                                    </p:animEffect>
                                    <p:anim calcmode="lin" valueType="num">
                                      <p:cBhvr>
                                        <p:cTn id="26" dur="1822" tmFilter="0,0; 0.14,0.36; 0.43,0.73; 0.71,0.91; 1.0,1.0">
                                          <p:stCondLst>
                                            <p:cond delay="0"/>
                                          </p:stCondLst>
                                        </p:cTn>
                                        <p:tgtEl>
                                          <p:spTgt spid="411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11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11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11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119"/>
                                        </p:tgtEl>
                                        <p:attrNameLst>
                                          <p:attrName>ppt_y</p:attrName>
                                        </p:attrNameLst>
                                      </p:cBhvr>
                                      <p:tavLst>
                                        <p:tav tm="0" fmla="#ppt_y-sin(pi*$)/81">
                                          <p:val>
                                            <p:fltVal val="0"/>
                                          </p:val>
                                        </p:tav>
                                        <p:tav tm="100000">
                                          <p:val>
                                            <p:fltVal val="1"/>
                                          </p:val>
                                        </p:tav>
                                      </p:tavLst>
                                    </p:anim>
                                    <p:animScale>
                                      <p:cBhvr>
                                        <p:cTn id="31" dur="26">
                                          <p:stCondLst>
                                            <p:cond delay="650"/>
                                          </p:stCondLst>
                                        </p:cTn>
                                        <p:tgtEl>
                                          <p:spTgt spid="4119"/>
                                        </p:tgtEl>
                                      </p:cBhvr>
                                      <p:to x="100000" y="60000"/>
                                    </p:animScale>
                                    <p:animScale>
                                      <p:cBhvr>
                                        <p:cTn id="32" dur="166" decel="50000">
                                          <p:stCondLst>
                                            <p:cond delay="676"/>
                                          </p:stCondLst>
                                        </p:cTn>
                                        <p:tgtEl>
                                          <p:spTgt spid="4119"/>
                                        </p:tgtEl>
                                      </p:cBhvr>
                                      <p:to x="100000" y="100000"/>
                                    </p:animScale>
                                    <p:animScale>
                                      <p:cBhvr>
                                        <p:cTn id="33" dur="26">
                                          <p:stCondLst>
                                            <p:cond delay="1312"/>
                                          </p:stCondLst>
                                        </p:cTn>
                                        <p:tgtEl>
                                          <p:spTgt spid="4119"/>
                                        </p:tgtEl>
                                      </p:cBhvr>
                                      <p:to x="100000" y="80000"/>
                                    </p:animScale>
                                    <p:animScale>
                                      <p:cBhvr>
                                        <p:cTn id="34" dur="166" decel="50000">
                                          <p:stCondLst>
                                            <p:cond delay="1338"/>
                                          </p:stCondLst>
                                        </p:cTn>
                                        <p:tgtEl>
                                          <p:spTgt spid="4119"/>
                                        </p:tgtEl>
                                      </p:cBhvr>
                                      <p:to x="100000" y="100000"/>
                                    </p:animScale>
                                    <p:animScale>
                                      <p:cBhvr>
                                        <p:cTn id="35" dur="26">
                                          <p:stCondLst>
                                            <p:cond delay="1642"/>
                                          </p:stCondLst>
                                        </p:cTn>
                                        <p:tgtEl>
                                          <p:spTgt spid="4119"/>
                                        </p:tgtEl>
                                      </p:cBhvr>
                                      <p:to x="100000" y="90000"/>
                                    </p:animScale>
                                    <p:animScale>
                                      <p:cBhvr>
                                        <p:cTn id="36" dur="166" decel="50000">
                                          <p:stCondLst>
                                            <p:cond delay="1668"/>
                                          </p:stCondLst>
                                        </p:cTn>
                                        <p:tgtEl>
                                          <p:spTgt spid="4119"/>
                                        </p:tgtEl>
                                      </p:cBhvr>
                                      <p:to x="100000" y="100000"/>
                                    </p:animScale>
                                    <p:animScale>
                                      <p:cBhvr>
                                        <p:cTn id="37" dur="26">
                                          <p:stCondLst>
                                            <p:cond delay="1808"/>
                                          </p:stCondLst>
                                        </p:cTn>
                                        <p:tgtEl>
                                          <p:spTgt spid="4119"/>
                                        </p:tgtEl>
                                      </p:cBhvr>
                                      <p:to x="100000" y="95000"/>
                                    </p:animScale>
                                    <p:animScale>
                                      <p:cBhvr>
                                        <p:cTn id="38" dur="166" decel="50000">
                                          <p:stCondLst>
                                            <p:cond delay="1834"/>
                                          </p:stCondLst>
                                        </p:cTn>
                                        <p:tgtEl>
                                          <p:spTgt spid="4119"/>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4118"/>
                                        </p:tgtEl>
                                        <p:attrNameLst>
                                          <p:attrName>style.visibility</p:attrName>
                                        </p:attrNameLst>
                                      </p:cBhvr>
                                      <p:to>
                                        <p:strVal val="visible"/>
                                      </p:to>
                                    </p:set>
                                    <p:anim calcmode="lin" valueType="num">
                                      <p:cBhvr>
                                        <p:cTn id="43" dur="1000" fill="hold"/>
                                        <p:tgtEl>
                                          <p:spTgt spid="4118"/>
                                        </p:tgtEl>
                                        <p:attrNameLst>
                                          <p:attrName>ppt_w</p:attrName>
                                        </p:attrNameLst>
                                      </p:cBhvr>
                                      <p:tavLst>
                                        <p:tav tm="0">
                                          <p:val>
                                            <p:fltVal val="0"/>
                                          </p:val>
                                        </p:tav>
                                        <p:tav tm="100000">
                                          <p:val>
                                            <p:strVal val="#ppt_w"/>
                                          </p:val>
                                        </p:tav>
                                      </p:tavLst>
                                    </p:anim>
                                    <p:anim calcmode="lin" valueType="num">
                                      <p:cBhvr>
                                        <p:cTn id="44" dur="1000" fill="hold"/>
                                        <p:tgtEl>
                                          <p:spTgt spid="4118"/>
                                        </p:tgtEl>
                                        <p:attrNameLst>
                                          <p:attrName>ppt_h</p:attrName>
                                        </p:attrNameLst>
                                      </p:cBhvr>
                                      <p:tavLst>
                                        <p:tav tm="0">
                                          <p:val>
                                            <p:fltVal val="0"/>
                                          </p:val>
                                        </p:tav>
                                        <p:tav tm="100000">
                                          <p:val>
                                            <p:strVal val="#ppt_h"/>
                                          </p:val>
                                        </p:tav>
                                      </p:tavLst>
                                    </p:anim>
                                    <p:anim calcmode="lin" valueType="num">
                                      <p:cBhvr>
                                        <p:cTn id="45" dur="1000" fill="hold"/>
                                        <p:tgtEl>
                                          <p:spTgt spid="4118"/>
                                        </p:tgtEl>
                                        <p:attrNameLst>
                                          <p:attrName>style.rotation</p:attrName>
                                        </p:attrNameLst>
                                      </p:cBhvr>
                                      <p:tavLst>
                                        <p:tav tm="0">
                                          <p:val>
                                            <p:fltVal val="90"/>
                                          </p:val>
                                        </p:tav>
                                        <p:tav tm="100000">
                                          <p:val>
                                            <p:fltVal val="0"/>
                                          </p:val>
                                        </p:tav>
                                      </p:tavLst>
                                    </p:anim>
                                    <p:animEffect transition="in" filter="fade">
                                      <p:cBhvr>
                                        <p:cTn id="46" dur="1000"/>
                                        <p:tgtEl>
                                          <p:spTgt spid="4118"/>
                                        </p:tgtEl>
                                      </p:cBhvr>
                                    </p:animEffect>
                                  </p:childTnLst>
                                </p:cTn>
                              </p:par>
                            </p:childTnLst>
                          </p:cTn>
                        </p:par>
                      </p:childTnLst>
                    </p:cTn>
                  </p:par>
                  <p:par>
                    <p:cTn id="47" fill="hold">
                      <p:stCondLst>
                        <p:cond delay="indefinite"/>
                      </p:stCondLst>
                      <p:childTnLst>
                        <p:par>
                          <p:cTn id="48" fill="hold">
                            <p:stCondLst>
                              <p:cond delay="0"/>
                            </p:stCondLst>
                            <p:childTnLst>
                              <p:par>
                                <p:cTn id="49" presetID="32" presetClass="emph" presetSubtype="0" fill="hold" nodeType="clickEffect">
                                  <p:stCondLst>
                                    <p:cond delay="0"/>
                                  </p:stCondLst>
                                  <p:childTnLst>
                                    <p:animRot by="120000">
                                      <p:cBhvr>
                                        <p:cTn id="50" dur="100" fill="hold">
                                          <p:stCondLst>
                                            <p:cond delay="0"/>
                                          </p:stCondLst>
                                        </p:cTn>
                                        <p:tgtEl>
                                          <p:spTgt spid="4111"/>
                                        </p:tgtEl>
                                        <p:attrNameLst>
                                          <p:attrName>r</p:attrName>
                                        </p:attrNameLst>
                                      </p:cBhvr>
                                    </p:animRot>
                                    <p:animRot by="-240000">
                                      <p:cBhvr>
                                        <p:cTn id="51" dur="200" fill="hold">
                                          <p:stCondLst>
                                            <p:cond delay="200"/>
                                          </p:stCondLst>
                                        </p:cTn>
                                        <p:tgtEl>
                                          <p:spTgt spid="4111"/>
                                        </p:tgtEl>
                                        <p:attrNameLst>
                                          <p:attrName>r</p:attrName>
                                        </p:attrNameLst>
                                      </p:cBhvr>
                                    </p:animRot>
                                    <p:animRot by="240000">
                                      <p:cBhvr>
                                        <p:cTn id="52" dur="200" fill="hold">
                                          <p:stCondLst>
                                            <p:cond delay="400"/>
                                          </p:stCondLst>
                                        </p:cTn>
                                        <p:tgtEl>
                                          <p:spTgt spid="4111"/>
                                        </p:tgtEl>
                                        <p:attrNameLst>
                                          <p:attrName>r</p:attrName>
                                        </p:attrNameLst>
                                      </p:cBhvr>
                                    </p:animRot>
                                    <p:animRot by="-240000">
                                      <p:cBhvr>
                                        <p:cTn id="53" dur="200" fill="hold">
                                          <p:stCondLst>
                                            <p:cond delay="600"/>
                                          </p:stCondLst>
                                        </p:cTn>
                                        <p:tgtEl>
                                          <p:spTgt spid="4111"/>
                                        </p:tgtEl>
                                        <p:attrNameLst>
                                          <p:attrName>r</p:attrName>
                                        </p:attrNameLst>
                                      </p:cBhvr>
                                    </p:animRot>
                                    <p:animRot by="120000">
                                      <p:cBhvr>
                                        <p:cTn id="54" dur="200" fill="hold">
                                          <p:stCondLst>
                                            <p:cond delay="800"/>
                                          </p:stCondLst>
                                        </p:cTn>
                                        <p:tgtEl>
                                          <p:spTgt spid="41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5" grpId="0" animBg="1"/>
      <p:bldP spid="41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8FD21BD-4301-226A-0481-8D8FE59B9CD4}"/>
              </a:ext>
            </a:extLst>
          </p:cNvPr>
          <p:cNvSpPr/>
          <p:nvPr/>
        </p:nvSpPr>
        <p:spPr>
          <a:xfrm>
            <a:off x="100013" y="195265"/>
            <a:ext cx="6800850" cy="1371599"/>
          </a:xfrm>
          <a:prstGeom prst="roundRect">
            <a:avLst>
              <a:gd name="adj" fmla="val 45834"/>
            </a:avLst>
          </a:prstGeom>
          <a:solidFill>
            <a:srgbClr val="990033"/>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IN" sz="1800" dirty="0">
                <a:effectLst/>
                <a:latin typeface="Bahnschrift SemiCondensed" panose="020B0502040204020203" pitchFamily="34" charset="0"/>
                <a:ea typeface="Times New Roman" panose="02020603050405020304" pitchFamily="18" charset="0"/>
              </a:rPr>
              <a:t>First, we apply Min-Max scaling to normalise the closing stock prices. In order to ensure that every feature has the same scale, this method converts the data into a range between 0 and 1. It enhances some algorithms' performance and aids in stabilising the training process.</a:t>
            </a:r>
            <a:endParaRPr lang="en-IN" dirty="0">
              <a:latin typeface="Bahnschrift SemiCondensed" panose="020B0502040204020203" pitchFamily="34" charset="0"/>
            </a:endParaRPr>
          </a:p>
        </p:txBody>
      </p:sp>
      <p:sp>
        <p:nvSpPr>
          <p:cNvPr id="4" name="Rectangle: Rounded Corners 3">
            <a:extLst>
              <a:ext uri="{FF2B5EF4-FFF2-40B4-BE49-F238E27FC236}">
                <a16:creationId xmlns:a16="http://schemas.microsoft.com/office/drawing/2014/main" id="{FAD2DDDB-21D3-B572-82B1-23E44E657534}"/>
              </a:ext>
            </a:extLst>
          </p:cNvPr>
          <p:cNvSpPr/>
          <p:nvPr/>
        </p:nvSpPr>
        <p:spPr>
          <a:xfrm>
            <a:off x="100013" y="1624449"/>
            <a:ext cx="6800850" cy="1371599"/>
          </a:xfrm>
          <a:prstGeom prst="roundRect">
            <a:avLst>
              <a:gd name="adj" fmla="val 45834"/>
            </a:avLst>
          </a:prstGeom>
          <a:solidFill>
            <a:schemeClr val="accent2">
              <a:lumMod val="75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5528">
              <a:spcAft>
                <a:spcPts val="600"/>
              </a:spcAft>
            </a:pPr>
            <a:r>
              <a:rPr lang="en-US" sz="1566" dirty="0">
                <a:solidFill>
                  <a:srgbClr val="555555"/>
                </a:solidFill>
                <a:latin typeface="Bahnschrift SemiCondensed" panose="020B0502040204020203" pitchFamily="34" charset="0"/>
                <a:cs typeface="Times New Roman" panose="02020603050405020304" pitchFamily="18" charset="0"/>
              </a:rPr>
              <a:t>Technical analysis indicators called moving averages take the average price over a predetermined period of days to smooth out price data. It is believed that the 200-day SMA is a long-term moving average, and the 50-day SMA is a short-term moving average.</a:t>
            </a:r>
            <a:endParaRPr lang="en-IN" sz="1566" dirty="0">
              <a:solidFill>
                <a:srgbClr val="555555"/>
              </a:solidFill>
              <a:latin typeface="Bahnschrift SemiCondensed" panose="020B0502040204020203"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F92B9078-4814-AB2A-C11E-29E45971578A}"/>
              </a:ext>
            </a:extLst>
          </p:cNvPr>
          <p:cNvSpPr/>
          <p:nvPr/>
        </p:nvSpPr>
        <p:spPr>
          <a:xfrm rot="16200000">
            <a:off x="-1084787" y="4633518"/>
            <a:ext cx="2909097" cy="500062"/>
          </a:xfrm>
          <a:prstGeom prst="roundRect">
            <a:avLst>
              <a:gd name="adj" fmla="val 50000"/>
            </a:avLst>
          </a:prstGeom>
          <a:solidFill>
            <a:srgbClr val="990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b="1" dirty="0">
                <a:solidFill>
                  <a:srgbClr val="FFFF00"/>
                </a:solidFill>
                <a:latin typeface="Bahnschrift SemiCondensed" panose="020B0502040204020203" pitchFamily="34" charset="0"/>
              </a:rPr>
              <a:t>Preprocessing</a:t>
            </a:r>
          </a:p>
        </p:txBody>
      </p:sp>
      <p:pic>
        <p:nvPicPr>
          <p:cNvPr id="5126" name="Picture 6">
            <a:extLst>
              <a:ext uri="{FF2B5EF4-FFF2-40B4-BE49-F238E27FC236}">
                <a16:creationId xmlns:a16="http://schemas.microsoft.com/office/drawing/2014/main" id="{D0FD735C-0C5A-9AA6-1602-CBFBF3B8F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019" y="3429000"/>
            <a:ext cx="3649678" cy="303947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24">
            <a:extLst>
              <a:ext uri="{FF2B5EF4-FFF2-40B4-BE49-F238E27FC236}">
                <a16:creationId xmlns:a16="http://schemas.microsoft.com/office/drawing/2014/main" id="{947166D5-5CA1-8C83-09A0-33A7B9F6F949}"/>
              </a:ext>
            </a:extLst>
          </p:cNvPr>
          <p:cNvSpPr/>
          <p:nvPr/>
        </p:nvSpPr>
        <p:spPr>
          <a:xfrm>
            <a:off x="5111225" y="3638255"/>
            <a:ext cx="6457584" cy="2916417"/>
          </a:xfrm>
          <a:prstGeom prst="roundRect">
            <a:avLst>
              <a:gd name="adj" fmla="val 25084"/>
            </a:avLst>
          </a:prstGeom>
          <a:solidFill>
            <a:srgbClr val="36C658"/>
          </a:solidFill>
          <a:ln>
            <a:noFill/>
          </a:ln>
          <a:effectLst>
            <a:innerShdw blurRad="63500" dist="50800" dir="5400000">
              <a:prstClr val="black">
                <a:alpha val="50000"/>
              </a:prstClr>
            </a:inn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48603" indent="-248603" algn="ctr" defTabSz="795528">
              <a:spcAft>
                <a:spcPts val="600"/>
              </a:spcAft>
              <a:buFont typeface="Wingdings" panose="05000000000000000000" pitchFamily="2" charset="2"/>
              <a:buChar char="q"/>
            </a:pPr>
            <a:r>
              <a:rPr lang="en-US" sz="1566" kern="1200" dirty="0">
                <a:solidFill>
                  <a:srgbClr val="555555"/>
                </a:solidFill>
                <a:latin typeface="Bahnschrift SemiCondensed" panose="020B0502040204020203" pitchFamily="34" charset="0"/>
                <a:ea typeface="+mn-ea"/>
                <a:cs typeface="+mn-cs"/>
              </a:rPr>
              <a:t>A positive correlation between the closing price and a moving average suggests that as the moving average increases, the closing price tends to increase as well</a:t>
            </a:r>
            <a:endParaRPr lang="en-US" sz="1566" kern="1200" dirty="0">
              <a:solidFill>
                <a:schemeClr val="tx1"/>
              </a:solidFill>
              <a:latin typeface="+mn-lt"/>
              <a:ea typeface="+mn-ea"/>
              <a:cs typeface="+mn-cs"/>
            </a:endParaRPr>
          </a:p>
          <a:p>
            <a:pPr marL="248603" indent="-248603" algn="ctr" defTabSz="795528">
              <a:spcAft>
                <a:spcPts val="600"/>
              </a:spcAft>
              <a:buFont typeface="Wingdings" panose="05000000000000000000" pitchFamily="2" charset="2"/>
              <a:buChar char="q"/>
            </a:pPr>
            <a:r>
              <a:rPr lang="en-US" sz="1566" kern="1200" dirty="0">
                <a:solidFill>
                  <a:srgbClr val="555555"/>
                </a:solidFill>
                <a:latin typeface="Bahnschrift SemiCondensed" panose="020B0502040204020203" pitchFamily="34" charset="0"/>
                <a:ea typeface="+mn-ea"/>
                <a:cs typeface="+mn-cs"/>
              </a:rPr>
              <a:t>A negative correlation would imply that as one variable increases, the other tends to decrease</a:t>
            </a:r>
          </a:p>
          <a:p>
            <a:pPr marL="248603" indent="-248603" algn="ctr" defTabSz="795528">
              <a:spcAft>
                <a:spcPts val="600"/>
              </a:spcAft>
              <a:buFont typeface="Wingdings" panose="05000000000000000000" pitchFamily="2" charset="2"/>
              <a:buChar char="q"/>
            </a:pPr>
            <a:r>
              <a:rPr lang="en-US" sz="1566" kern="1200" dirty="0">
                <a:solidFill>
                  <a:srgbClr val="555555"/>
                </a:solidFill>
                <a:latin typeface="Bahnschrift SemiCondensed" panose="020B0502040204020203" pitchFamily="34" charset="0"/>
                <a:ea typeface="+mn-ea"/>
                <a:cs typeface="+mn-cs"/>
              </a:rPr>
              <a:t>The heatmap visualization provides a quick way to identify correlations visually. Strong correlations (positive or negative) are represented by brighter colors (closer to yellow or dark blue), while weaker correlations are represented by duller colors (closer to green)</a:t>
            </a:r>
            <a:endParaRPr lang="en-US" sz="1800" dirty="0">
              <a:solidFill>
                <a:schemeClr val="bg1"/>
              </a:solidFill>
              <a:effectLst/>
              <a:latin typeface="Bahnschrift SemiCondensed" panose="020B0502040204020203"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6841B52C-125D-4CA2-FE15-6E4318B34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287" y="322628"/>
            <a:ext cx="4501921" cy="2897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16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AF661BEA-DF3A-F59C-689C-286FC8974175}"/>
              </a:ext>
            </a:extLst>
          </p:cNvPr>
          <p:cNvSpPr/>
          <p:nvPr/>
        </p:nvSpPr>
        <p:spPr>
          <a:xfrm>
            <a:off x="6933071" y="44863"/>
            <a:ext cx="5146098" cy="2815407"/>
          </a:xfrm>
          <a:prstGeom prst="roundRect">
            <a:avLst>
              <a:gd name="adj" fmla="val 28132"/>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Bahnschrift SemiCondensed" panose="020B0502040204020203" pitchFamily="34" charset="0"/>
            </a:endParaRPr>
          </a:p>
          <a:p>
            <a:pPr algn="ctr"/>
            <a:r>
              <a:rPr lang="en-US" sz="2000" b="1" dirty="0">
                <a:solidFill>
                  <a:schemeClr val="bg1"/>
                </a:solidFill>
                <a:latin typeface="Bahnschrift SemiCondensed" panose="020B0502040204020203" pitchFamily="34" charset="0"/>
              </a:rPr>
              <a:t>Parameters Used for Each Model</a:t>
            </a:r>
          </a:p>
          <a:p>
            <a:endParaRPr lang="en-US" dirty="0">
              <a:latin typeface="Bahnschrift SemiCondensed" panose="020B0502040204020203" pitchFamily="34" charset="0"/>
            </a:endParaRPr>
          </a:p>
          <a:p>
            <a:r>
              <a:rPr lang="en-US" b="1" dirty="0">
                <a:solidFill>
                  <a:srgbClr val="FFFF00"/>
                </a:solidFill>
                <a:latin typeface="Bahnschrift SemiCondensed" panose="020B0502040204020203" pitchFamily="34" charset="0"/>
              </a:rPr>
              <a:t>KNN</a:t>
            </a:r>
            <a:r>
              <a:rPr lang="en-US" dirty="0">
                <a:solidFill>
                  <a:srgbClr val="FFFF00"/>
                </a:solidFill>
                <a:latin typeface="Bahnschrift SemiCondensed" panose="020B0502040204020203" pitchFamily="34" charset="0"/>
              </a:rPr>
              <a:t>:</a:t>
            </a:r>
            <a:r>
              <a:rPr lang="en-US" dirty="0">
                <a:latin typeface="Bahnschrift SemiCondensed" panose="020B0502040204020203" pitchFamily="34" charset="0"/>
              </a:rPr>
              <a:t> Number of neighbors (k): 5</a:t>
            </a:r>
          </a:p>
          <a:p>
            <a:pPr algn="ctr"/>
            <a:endParaRPr lang="en-US" dirty="0">
              <a:latin typeface="Bahnschrift SemiCondensed" panose="020B0502040204020203" pitchFamily="34" charset="0"/>
            </a:endParaRPr>
          </a:p>
          <a:p>
            <a:r>
              <a:rPr lang="en-US" b="1" dirty="0">
                <a:solidFill>
                  <a:srgbClr val="FFFF00"/>
                </a:solidFill>
                <a:latin typeface="Bahnschrift SemiCondensed" panose="020B0502040204020203" pitchFamily="34" charset="0"/>
              </a:rPr>
              <a:t>Random Forest:</a:t>
            </a:r>
          </a:p>
          <a:p>
            <a:r>
              <a:rPr lang="en-US" dirty="0">
                <a:latin typeface="Bahnschrift SemiCondensed" panose="020B0502040204020203" pitchFamily="34" charset="0"/>
              </a:rPr>
              <a:t>Number of trees: 100 and Random state: 42</a:t>
            </a:r>
            <a:endParaRPr lang="en-IN" dirty="0">
              <a:latin typeface="Bahnschrift SemiCondensed" panose="020B0502040204020203" pitchFamily="34" charset="0"/>
            </a:endParaRPr>
          </a:p>
          <a:p>
            <a:endParaRPr lang="en-US" dirty="0">
              <a:latin typeface="Bahnschrift SemiCondensed" panose="020B0502040204020203" pitchFamily="34" charset="0"/>
            </a:endParaRPr>
          </a:p>
          <a:p>
            <a:r>
              <a:rPr lang="en-US" b="1" dirty="0">
                <a:solidFill>
                  <a:srgbClr val="FFFF00"/>
                </a:solidFill>
                <a:latin typeface="Bahnschrift SemiCondensed" panose="020B0502040204020203" pitchFamily="34" charset="0"/>
              </a:rPr>
              <a:t>MLP:</a:t>
            </a:r>
            <a:r>
              <a:rPr lang="en-US" b="1" dirty="0">
                <a:latin typeface="Bahnschrift SemiCondensed" panose="020B0502040204020203" pitchFamily="34" charset="0"/>
              </a:rPr>
              <a:t>  </a:t>
            </a:r>
            <a:r>
              <a:rPr lang="en-US" dirty="0">
                <a:latin typeface="Bahnschrift SemiCondensed" panose="020B0502040204020203" pitchFamily="34" charset="0"/>
              </a:rPr>
              <a:t>Hidden layer sizes: (100, 50)</a:t>
            </a:r>
          </a:p>
          <a:p>
            <a:r>
              <a:rPr lang="en-US" dirty="0">
                <a:latin typeface="Bahnschrift SemiCondensed" panose="020B0502040204020203" pitchFamily="34" charset="0"/>
              </a:rPr>
              <a:t>Maximum iterations: 500   Random state: 42</a:t>
            </a:r>
          </a:p>
          <a:p>
            <a:pPr algn="ctr"/>
            <a:endParaRPr lang="en-IN" dirty="0">
              <a:latin typeface="Bahnschrift SemiCondensed" panose="020B0502040204020203" pitchFamily="34" charset="0"/>
            </a:endParaRPr>
          </a:p>
        </p:txBody>
      </p:sp>
      <p:sp>
        <p:nvSpPr>
          <p:cNvPr id="38" name="Rectangle: Rounded Corners 37">
            <a:extLst>
              <a:ext uri="{FF2B5EF4-FFF2-40B4-BE49-F238E27FC236}">
                <a16:creationId xmlns:a16="http://schemas.microsoft.com/office/drawing/2014/main" id="{BD2F3622-A1E2-AD7F-3E2B-23348566AB5A}"/>
              </a:ext>
            </a:extLst>
          </p:cNvPr>
          <p:cNvSpPr/>
          <p:nvPr/>
        </p:nvSpPr>
        <p:spPr>
          <a:xfrm>
            <a:off x="6933071" y="2908591"/>
            <a:ext cx="5146098" cy="2711364"/>
          </a:xfrm>
          <a:prstGeom prst="roundRect">
            <a:avLst>
              <a:gd name="adj" fmla="val 23908"/>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effectLst/>
                <a:latin typeface="Bahnschrift SemiCondensed" panose="020B0502040204020203" pitchFamily="34" charset="0"/>
                <a:ea typeface="Times New Roman" panose="02020603050405020304" pitchFamily="18" charset="0"/>
                <a:cs typeface="Times New Roman" panose="02020603050405020304" pitchFamily="18" charset="0"/>
              </a:rPr>
              <a:t>Time Series Data structure:</a:t>
            </a:r>
            <a:br>
              <a:rPr lang="en-IN" sz="2000" dirty="0">
                <a:effectLst/>
                <a:latin typeface="Bahnschrift SemiCondensed" panose="020B0502040204020203" pitchFamily="34" charset="0"/>
                <a:ea typeface="Times New Roman" panose="02020603050405020304" pitchFamily="18" charset="0"/>
                <a:cs typeface="Times New Roman" panose="02020603050405020304" pitchFamily="18" charset="0"/>
              </a:rPr>
            </a:br>
            <a:r>
              <a:rPr lang="en-IN" sz="2000" dirty="0">
                <a:effectLst/>
                <a:latin typeface="Bahnschrift SemiCondensed" panose="020B0502040204020203" pitchFamily="34" charset="0"/>
                <a:ea typeface="Times New Roman" panose="02020603050405020304" pitchFamily="18" charset="0"/>
                <a:cs typeface="Times New Roman" panose="02020603050405020304" pitchFamily="18" charset="0"/>
              </a:rPr>
              <a:t>A 30-day look-back period is included in the time series data format.</a:t>
            </a:r>
            <a:br>
              <a:rPr lang="en-IN" sz="2000" dirty="0">
                <a:effectLst/>
                <a:latin typeface="Bahnschrift SemiCondensed" panose="020B0502040204020203" pitchFamily="34" charset="0"/>
                <a:ea typeface="Times New Roman" panose="02020603050405020304" pitchFamily="18" charset="0"/>
                <a:cs typeface="Times New Roman" panose="02020603050405020304" pitchFamily="18" charset="0"/>
              </a:rPr>
            </a:br>
            <a:r>
              <a:rPr lang="en-IN" sz="2000" dirty="0">
                <a:effectLst/>
                <a:latin typeface="Bahnschrift SemiCondensed" panose="020B0502040204020203" pitchFamily="34" charset="0"/>
                <a:ea typeface="Times New Roman" panose="02020603050405020304" pitchFamily="18" charset="0"/>
                <a:cs typeface="Times New Roman" panose="02020603050405020304" pitchFamily="18" charset="0"/>
              </a:rPr>
              <a:t>This indicates that the stock prices over the last 30 days are taken into account while creating each data point in the training and testing sequences.</a:t>
            </a:r>
            <a:endParaRPr lang="en-IN" sz="2000" dirty="0">
              <a:effectLst/>
              <a:latin typeface="Bahnschrift SemiCondensed" panose="020B0502040204020203" pitchFamily="34"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C5FF6E5B-CA03-3C29-4008-D1F9B8212675}"/>
              </a:ext>
            </a:extLst>
          </p:cNvPr>
          <p:cNvGrpSpPr/>
          <p:nvPr/>
        </p:nvGrpSpPr>
        <p:grpSpPr>
          <a:xfrm>
            <a:off x="-189867" y="114308"/>
            <a:ext cx="7553584" cy="6670312"/>
            <a:chOff x="3186206" y="187688"/>
            <a:chExt cx="7553584" cy="6670312"/>
          </a:xfrm>
        </p:grpSpPr>
        <p:grpSp>
          <p:nvGrpSpPr>
            <p:cNvPr id="33" name="Google Shape;84;p1">
              <a:extLst>
                <a:ext uri="{FF2B5EF4-FFF2-40B4-BE49-F238E27FC236}">
                  <a16:creationId xmlns:a16="http://schemas.microsoft.com/office/drawing/2014/main" id="{B2B185C5-C2B0-2C66-4209-1C8FD787ED5D}"/>
                </a:ext>
              </a:extLst>
            </p:cNvPr>
            <p:cNvGrpSpPr/>
            <p:nvPr/>
          </p:nvGrpSpPr>
          <p:grpSpPr>
            <a:xfrm>
              <a:off x="3748048" y="187688"/>
              <a:ext cx="6217306" cy="1194667"/>
              <a:chOff x="3748048" y="187688"/>
              <a:chExt cx="6217306" cy="1194667"/>
            </a:xfrm>
          </p:grpSpPr>
          <p:sp>
            <p:nvSpPr>
              <p:cNvPr id="88" name="Google Shape;85;p1">
                <a:extLst>
                  <a:ext uri="{FF2B5EF4-FFF2-40B4-BE49-F238E27FC236}">
                    <a16:creationId xmlns:a16="http://schemas.microsoft.com/office/drawing/2014/main" id="{A318F522-5764-A6D6-33DF-4A7EEE1D18DE}"/>
                  </a:ext>
                </a:extLst>
              </p:cNvPr>
              <p:cNvSpPr/>
              <p:nvPr/>
            </p:nvSpPr>
            <p:spPr>
              <a:xfrm>
                <a:off x="3748048" y="236784"/>
                <a:ext cx="5660572" cy="10648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 name="Google Shape;89;p1">
                <a:extLst>
                  <a:ext uri="{FF2B5EF4-FFF2-40B4-BE49-F238E27FC236}">
                    <a16:creationId xmlns:a16="http://schemas.microsoft.com/office/drawing/2014/main" id="{CADB0D98-1DA4-F6D7-130B-03904F7B1E39}"/>
                  </a:ext>
                </a:extLst>
              </p:cNvPr>
              <p:cNvGrpSpPr/>
              <p:nvPr/>
            </p:nvGrpSpPr>
            <p:grpSpPr>
              <a:xfrm>
                <a:off x="5158266" y="187688"/>
                <a:ext cx="4807088" cy="1194667"/>
                <a:chOff x="5158266" y="187688"/>
                <a:chExt cx="4807088" cy="1194667"/>
              </a:xfrm>
            </p:grpSpPr>
            <p:sp>
              <p:nvSpPr>
                <p:cNvPr id="91" name="Google Shape;90;p1">
                  <a:extLst>
                    <a:ext uri="{FF2B5EF4-FFF2-40B4-BE49-F238E27FC236}">
                      <a16:creationId xmlns:a16="http://schemas.microsoft.com/office/drawing/2014/main" id="{9CC55101-B70D-F21C-625D-6876CD28762D}"/>
                    </a:ext>
                  </a:extLst>
                </p:cNvPr>
                <p:cNvSpPr txBox="1"/>
                <p:nvPr/>
              </p:nvSpPr>
              <p:spPr>
                <a:xfrm>
                  <a:off x="5158266" y="187688"/>
                  <a:ext cx="335257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EF3A65"/>
                      </a:solidFill>
                      <a:latin typeface="Calibri"/>
                      <a:ea typeface="Calibri"/>
                      <a:cs typeface="Calibri"/>
                      <a:sym typeface="Calibri"/>
                    </a:rPr>
                    <a:t>K-Nearest Neighbors (KNN):</a:t>
                  </a:r>
                </a:p>
              </p:txBody>
            </p:sp>
            <p:sp>
              <p:nvSpPr>
                <p:cNvPr id="92" name="Google Shape;91;p1">
                  <a:extLst>
                    <a:ext uri="{FF2B5EF4-FFF2-40B4-BE49-F238E27FC236}">
                      <a16:creationId xmlns:a16="http://schemas.microsoft.com/office/drawing/2014/main" id="{339F76CC-8D60-0343-6BB9-EF3FD3F9087F}"/>
                    </a:ext>
                  </a:extLst>
                </p:cNvPr>
                <p:cNvSpPr txBox="1"/>
                <p:nvPr/>
              </p:nvSpPr>
              <p:spPr>
                <a:xfrm>
                  <a:off x="5640554" y="428288"/>
                  <a:ext cx="4324800" cy="954067"/>
                </a:xfrm>
                <a:prstGeom prst="rect">
                  <a:avLst/>
                </a:prstGeom>
                <a:noFill/>
                <a:ln>
                  <a:noFill/>
                </a:ln>
              </p:spPr>
              <p:txBody>
                <a:bodyPr spcFirstLastPara="1" wrap="square" lIns="91425" tIns="45700" rIns="91425" bIns="45700" anchor="t" anchorCtr="0">
                  <a:spAutoFit/>
                </a:bodyPr>
                <a:lstStyle/>
                <a:p>
                  <a:r>
                    <a:rPr lang="en-IN" sz="1400" dirty="0">
                      <a:latin typeface="Bahnschrift SemiBold Condensed" panose="020B0502040204020203" pitchFamily="34" charset="0"/>
                      <a:ea typeface="Calibri"/>
                      <a:cs typeface="Calibri"/>
                    </a:rPr>
                    <a:t>KNN is a straightforward and powerful algorithm for regression tasks. It predicts by averaging the target values of the 'k' closest neighbors in the feature </a:t>
                  </a:r>
                  <a:r>
                    <a:rPr lang="en-IN" sz="1400" dirty="0">
                      <a:effectLst/>
                      <a:latin typeface="Bahnschrift SemiBold Condensed" panose="020B0502040204020203" pitchFamily="34" charset="0"/>
                      <a:ea typeface="Calibri" panose="020F0502020204030204" pitchFamily="34" charset="0"/>
                    </a:rPr>
                    <a:t>space. The prediction relies on how similar the input </a:t>
                  </a:r>
                </a:p>
                <a:p>
                  <a:r>
                    <a:rPr lang="en-IN" sz="1400" dirty="0">
                      <a:effectLst/>
                      <a:latin typeface="Bahnschrift SemiBold Condensed" panose="020B0502040204020203" pitchFamily="34" charset="0"/>
                      <a:ea typeface="Calibri" panose="020F0502020204030204" pitchFamily="34" charset="0"/>
                    </a:rPr>
                    <a:t>data points are to the training data</a:t>
                  </a:r>
                  <a:endParaRPr lang="en-IN" sz="1400" dirty="0">
                    <a:latin typeface="Bahnschrift SemiBold Condensed" panose="020B0502040204020203" pitchFamily="34" charset="0"/>
                  </a:endParaRPr>
                </a:p>
              </p:txBody>
            </p:sp>
          </p:grpSp>
        </p:grpSp>
        <p:grpSp>
          <p:nvGrpSpPr>
            <p:cNvPr id="34" name="Google Shape;92;p1">
              <a:extLst>
                <a:ext uri="{FF2B5EF4-FFF2-40B4-BE49-F238E27FC236}">
                  <a16:creationId xmlns:a16="http://schemas.microsoft.com/office/drawing/2014/main" id="{B0EB7DD1-5DBB-F330-D817-172A97DDB41A}"/>
                </a:ext>
              </a:extLst>
            </p:cNvPr>
            <p:cNvGrpSpPr/>
            <p:nvPr/>
          </p:nvGrpSpPr>
          <p:grpSpPr>
            <a:xfrm>
              <a:off x="4004999" y="1819294"/>
              <a:ext cx="6099300" cy="1729338"/>
              <a:chOff x="4004999" y="1819294"/>
              <a:chExt cx="6099300" cy="1729338"/>
            </a:xfrm>
          </p:grpSpPr>
          <p:sp>
            <p:nvSpPr>
              <p:cNvPr id="81" name="Google Shape;93;p1">
                <a:extLst>
                  <a:ext uri="{FF2B5EF4-FFF2-40B4-BE49-F238E27FC236}">
                    <a16:creationId xmlns:a16="http://schemas.microsoft.com/office/drawing/2014/main" id="{F28AFCB3-6D4B-549E-3B8C-BF31B44B2AB7}"/>
                  </a:ext>
                </a:extLst>
              </p:cNvPr>
              <p:cNvSpPr/>
              <p:nvPr/>
            </p:nvSpPr>
            <p:spPr>
              <a:xfrm>
                <a:off x="4004999" y="2483742"/>
                <a:ext cx="5233593" cy="10648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nvGrpSpPr>
              <p:cNvPr id="83" name="Google Shape;97;p1">
                <a:extLst>
                  <a:ext uri="{FF2B5EF4-FFF2-40B4-BE49-F238E27FC236}">
                    <a16:creationId xmlns:a16="http://schemas.microsoft.com/office/drawing/2014/main" id="{F278A6CA-F8F1-5475-5FC9-659647AAD19B}"/>
                  </a:ext>
                </a:extLst>
              </p:cNvPr>
              <p:cNvGrpSpPr/>
              <p:nvPr/>
            </p:nvGrpSpPr>
            <p:grpSpPr>
              <a:xfrm>
                <a:off x="5158266" y="1819294"/>
                <a:ext cx="4946033" cy="1403147"/>
                <a:chOff x="5158266" y="1819294"/>
                <a:chExt cx="4946033" cy="1403147"/>
              </a:xfrm>
            </p:grpSpPr>
            <p:sp>
              <p:nvSpPr>
                <p:cNvPr id="84" name="Google Shape;98;p1">
                  <a:extLst>
                    <a:ext uri="{FF2B5EF4-FFF2-40B4-BE49-F238E27FC236}">
                      <a16:creationId xmlns:a16="http://schemas.microsoft.com/office/drawing/2014/main" id="{2E737EEA-0069-1875-8C61-7FA5A91C589B}"/>
                    </a:ext>
                  </a:extLst>
                </p:cNvPr>
                <p:cNvSpPr txBox="1"/>
                <p:nvPr/>
              </p:nvSpPr>
              <p:spPr>
                <a:xfrm>
                  <a:off x="5158266" y="1819294"/>
                  <a:ext cx="20759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B050"/>
                      </a:solidFill>
                      <a:latin typeface="Calibri"/>
                      <a:ea typeface="Calibri"/>
                      <a:cs typeface="Calibri"/>
                      <a:sym typeface="Calibri"/>
                    </a:rPr>
                    <a:t>Random Forest:</a:t>
                  </a:r>
                </a:p>
              </p:txBody>
            </p:sp>
            <p:sp>
              <p:nvSpPr>
                <p:cNvPr id="85" name="Google Shape;99;p1">
                  <a:extLst>
                    <a:ext uri="{FF2B5EF4-FFF2-40B4-BE49-F238E27FC236}">
                      <a16:creationId xmlns:a16="http://schemas.microsoft.com/office/drawing/2014/main" id="{75CC47A2-EBD6-446D-3C99-635ABBDF8F9D}"/>
                    </a:ext>
                  </a:extLst>
                </p:cNvPr>
                <p:cNvSpPr txBox="1"/>
                <p:nvPr/>
              </p:nvSpPr>
              <p:spPr>
                <a:xfrm>
                  <a:off x="5779499" y="2052930"/>
                  <a:ext cx="4324800" cy="1169511"/>
                </a:xfrm>
                <a:prstGeom prst="rect">
                  <a:avLst/>
                </a:prstGeom>
                <a:noFill/>
                <a:ln>
                  <a:noFill/>
                </a:ln>
              </p:spPr>
              <p:txBody>
                <a:bodyPr spcFirstLastPara="1" wrap="square" lIns="91425" tIns="45700" rIns="91425" bIns="45700" anchor="t" anchorCtr="0">
                  <a:spAutoFit/>
                </a:bodyPr>
                <a:lstStyle/>
                <a:p>
                  <a:r>
                    <a:rPr lang="en-US" sz="1400" dirty="0">
                      <a:latin typeface="Bahnschrift SemiBold Condensed" panose="020B0502040204020203" pitchFamily="34" charset="0"/>
                    </a:rPr>
                    <a:t>Random Forest is a powerful ensemble learning method. It builds many decision trees during training and predicts by averaging their individual  predictions. Known for its robustness to overfitting,  Random Forest excels with high-dimensional data.</a:t>
                  </a:r>
                </a:p>
                <a:p>
                  <a:pPr marL="0" marR="0" lvl="0" indent="0" algn="l" rtl="0">
                    <a:lnSpc>
                      <a:spcPct val="100000"/>
                    </a:lnSpc>
                    <a:spcBef>
                      <a:spcPts val="0"/>
                    </a:spcBef>
                    <a:spcAft>
                      <a:spcPts val="0"/>
                    </a:spcAft>
                    <a:buClr>
                      <a:srgbClr val="000000"/>
                    </a:buClr>
                    <a:buSzPts val="1200"/>
                    <a:buFont typeface="Arial"/>
                    <a:buNone/>
                  </a:pPr>
                  <a:endParaRPr sz="1400" b="0" i="0" u="none" strike="noStrike" cap="none" dirty="0">
                    <a:solidFill>
                      <a:srgbClr val="000000"/>
                    </a:solidFill>
                    <a:latin typeface="Bahnschrift SemiBold Condensed" panose="020B0502040204020203" pitchFamily="34" charset="0"/>
                    <a:ea typeface="Arial"/>
                    <a:cs typeface="Arial"/>
                    <a:sym typeface="Arial"/>
                  </a:endParaRPr>
                </a:p>
              </p:txBody>
            </p:sp>
          </p:grpSp>
        </p:grpSp>
        <p:grpSp>
          <p:nvGrpSpPr>
            <p:cNvPr id="35" name="Google Shape;100;p1">
              <a:extLst>
                <a:ext uri="{FF2B5EF4-FFF2-40B4-BE49-F238E27FC236}">
                  <a16:creationId xmlns:a16="http://schemas.microsoft.com/office/drawing/2014/main" id="{D01D66E5-FAC8-3BDE-14B4-880D6546F985}"/>
                </a:ext>
              </a:extLst>
            </p:cNvPr>
            <p:cNvGrpSpPr/>
            <p:nvPr/>
          </p:nvGrpSpPr>
          <p:grpSpPr>
            <a:xfrm>
              <a:off x="4175026" y="3490396"/>
              <a:ext cx="5929273" cy="1241372"/>
              <a:chOff x="4175026" y="3490396"/>
              <a:chExt cx="5929273" cy="1241372"/>
            </a:xfrm>
          </p:grpSpPr>
          <p:sp>
            <p:nvSpPr>
              <p:cNvPr id="74" name="Google Shape;101;p1">
                <a:extLst>
                  <a:ext uri="{FF2B5EF4-FFF2-40B4-BE49-F238E27FC236}">
                    <a16:creationId xmlns:a16="http://schemas.microsoft.com/office/drawing/2014/main" id="{240BF533-242C-246A-D881-6A7A6E153F12}"/>
                  </a:ext>
                </a:extLst>
              </p:cNvPr>
              <p:cNvSpPr/>
              <p:nvPr/>
            </p:nvSpPr>
            <p:spPr>
              <a:xfrm>
                <a:off x="4175026" y="3559602"/>
                <a:ext cx="5233593" cy="10648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6" name="Google Shape;105;p1">
                <a:extLst>
                  <a:ext uri="{FF2B5EF4-FFF2-40B4-BE49-F238E27FC236}">
                    <a16:creationId xmlns:a16="http://schemas.microsoft.com/office/drawing/2014/main" id="{A77310B0-49F2-4BCC-9F71-7B8848B4FC5E}"/>
                  </a:ext>
                </a:extLst>
              </p:cNvPr>
              <p:cNvGrpSpPr/>
              <p:nvPr/>
            </p:nvGrpSpPr>
            <p:grpSpPr>
              <a:xfrm>
                <a:off x="5217003" y="3490396"/>
                <a:ext cx="4887296" cy="1241372"/>
                <a:chOff x="5217003" y="3490396"/>
                <a:chExt cx="4887296" cy="1241372"/>
              </a:xfrm>
            </p:grpSpPr>
            <p:sp>
              <p:nvSpPr>
                <p:cNvPr id="77" name="Google Shape;106;p1">
                  <a:extLst>
                    <a:ext uri="{FF2B5EF4-FFF2-40B4-BE49-F238E27FC236}">
                      <a16:creationId xmlns:a16="http://schemas.microsoft.com/office/drawing/2014/main" id="{D6E7BBF3-3C32-B502-418F-820287CE2AD8}"/>
                    </a:ext>
                  </a:extLst>
                </p:cNvPr>
                <p:cNvSpPr txBox="1"/>
                <p:nvPr/>
              </p:nvSpPr>
              <p:spPr>
                <a:xfrm>
                  <a:off x="5217003" y="3490396"/>
                  <a:ext cx="3099865" cy="3050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660066"/>
                      </a:solidFill>
                      <a:latin typeface="Calibri"/>
                      <a:ea typeface="Calibri"/>
                      <a:cs typeface="Calibri"/>
                      <a:sym typeface="Calibri"/>
                    </a:rPr>
                    <a:t>Multilayer Perceptron's (MLP):</a:t>
                  </a:r>
                </a:p>
              </p:txBody>
            </p:sp>
            <p:sp>
              <p:nvSpPr>
                <p:cNvPr id="78" name="Google Shape;107;p1">
                  <a:extLst>
                    <a:ext uri="{FF2B5EF4-FFF2-40B4-BE49-F238E27FC236}">
                      <a16:creationId xmlns:a16="http://schemas.microsoft.com/office/drawing/2014/main" id="{6B24E566-5365-9092-1705-38B499051207}"/>
                    </a:ext>
                  </a:extLst>
                </p:cNvPr>
                <p:cNvSpPr txBox="1"/>
                <p:nvPr/>
              </p:nvSpPr>
              <p:spPr>
                <a:xfrm>
                  <a:off x="5913219" y="3777701"/>
                  <a:ext cx="4191080" cy="954067"/>
                </a:xfrm>
                <a:prstGeom prst="rect">
                  <a:avLst/>
                </a:prstGeom>
                <a:noFill/>
                <a:ln>
                  <a:noFill/>
                </a:ln>
              </p:spPr>
              <p:txBody>
                <a:bodyPr spcFirstLastPara="1" wrap="square" lIns="91425" tIns="45700" rIns="91425" bIns="45700" anchor="t" anchorCtr="0">
                  <a:spAutoFit/>
                </a:bodyPr>
                <a:lstStyle/>
                <a:p>
                  <a:r>
                    <a:rPr lang="en-US" sz="1400" dirty="0">
                      <a:latin typeface="Bahnschrift SemiBold Condensed" panose="020B0502040204020203" pitchFamily="34" charset="0"/>
                    </a:rPr>
                    <a:t>MLP is a type of neural network. It has multiple layers of interconnected nodes (neurons),  where each layer is fully connected to the next.  MLP is adept at approximating complex nonlinear functions and is commonly used in regression tasks.</a:t>
                  </a:r>
                </a:p>
              </p:txBody>
            </p:sp>
          </p:grpSp>
        </p:grpSp>
        <p:grpSp>
          <p:nvGrpSpPr>
            <p:cNvPr id="36" name="Google Shape;108;p1">
              <a:extLst>
                <a:ext uri="{FF2B5EF4-FFF2-40B4-BE49-F238E27FC236}">
                  <a16:creationId xmlns:a16="http://schemas.microsoft.com/office/drawing/2014/main" id="{F2C3FCFD-FE91-F575-AECA-C5AE2481F837}"/>
                </a:ext>
              </a:extLst>
            </p:cNvPr>
            <p:cNvGrpSpPr/>
            <p:nvPr/>
          </p:nvGrpSpPr>
          <p:grpSpPr>
            <a:xfrm>
              <a:off x="4175026" y="5157516"/>
              <a:ext cx="6564764" cy="1215636"/>
              <a:chOff x="4175026" y="5157516"/>
              <a:chExt cx="6564764" cy="1215636"/>
            </a:xfrm>
          </p:grpSpPr>
          <p:sp>
            <p:nvSpPr>
              <p:cNvPr id="67" name="Google Shape;109;p1">
                <a:extLst>
                  <a:ext uri="{FF2B5EF4-FFF2-40B4-BE49-F238E27FC236}">
                    <a16:creationId xmlns:a16="http://schemas.microsoft.com/office/drawing/2014/main" id="{0A6F4809-A93D-6DB6-8F80-21B02ADD5EE2}"/>
                  </a:ext>
                </a:extLst>
              </p:cNvPr>
              <p:cNvSpPr/>
              <p:nvPr/>
            </p:nvSpPr>
            <p:spPr>
              <a:xfrm>
                <a:off x="4175026" y="5226980"/>
                <a:ext cx="5233593" cy="10648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nvGrpSpPr>
              <p:cNvPr id="69" name="Google Shape;113;p1">
                <a:extLst>
                  <a:ext uri="{FF2B5EF4-FFF2-40B4-BE49-F238E27FC236}">
                    <a16:creationId xmlns:a16="http://schemas.microsoft.com/office/drawing/2014/main" id="{F1CE394D-53FE-1411-1163-55BD1E78AC5A}"/>
                  </a:ext>
                </a:extLst>
              </p:cNvPr>
              <p:cNvGrpSpPr/>
              <p:nvPr/>
            </p:nvGrpSpPr>
            <p:grpSpPr>
              <a:xfrm>
                <a:off x="5277817" y="5157516"/>
                <a:ext cx="5461973" cy="1215636"/>
                <a:chOff x="5277817" y="5157516"/>
                <a:chExt cx="5461973" cy="1215636"/>
              </a:xfrm>
            </p:grpSpPr>
            <p:sp>
              <p:nvSpPr>
                <p:cNvPr id="70" name="Google Shape;114;p1">
                  <a:extLst>
                    <a:ext uri="{FF2B5EF4-FFF2-40B4-BE49-F238E27FC236}">
                      <a16:creationId xmlns:a16="http://schemas.microsoft.com/office/drawing/2014/main" id="{C136589C-425E-F8E3-2F51-EE8D2C047041}"/>
                    </a:ext>
                  </a:extLst>
                </p:cNvPr>
                <p:cNvSpPr txBox="1"/>
                <p:nvPr/>
              </p:nvSpPr>
              <p:spPr>
                <a:xfrm>
                  <a:off x="5277817" y="5157516"/>
                  <a:ext cx="20759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33CC"/>
                      </a:solidFill>
                      <a:latin typeface="Calibri"/>
                      <a:ea typeface="Calibri"/>
                      <a:cs typeface="Calibri"/>
                      <a:sym typeface="Calibri"/>
                    </a:rPr>
                    <a:t>Linear Regression</a:t>
                  </a:r>
                  <a:endParaRPr lang="en-US" sz="1400" b="0" i="0" u="none" strike="noStrike" cap="none" dirty="0">
                    <a:solidFill>
                      <a:srgbClr val="000000"/>
                    </a:solidFill>
                    <a:latin typeface="Arial"/>
                    <a:ea typeface="Arial"/>
                    <a:cs typeface="Arial"/>
                    <a:sym typeface="Arial"/>
                  </a:endParaRPr>
                </a:p>
              </p:txBody>
            </p:sp>
            <p:sp>
              <p:nvSpPr>
                <p:cNvPr id="71" name="Google Shape;115;p1">
                  <a:extLst>
                    <a:ext uri="{FF2B5EF4-FFF2-40B4-BE49-F238E27FC236}">
                      <a16:creationId xmlns:a16="http://schemas.microsoft.com/office/drawing/2014/main" id="{4B31381D-3B4A-E882-15DD-71997F2A08E5}"/>
                    </a:ext>
                  </a:extLst>
                </p:cNvPr>
                <p:cNvSpPr txBox="1"/>
                <p:nvPr/>
              </p:nvSpPr>
              <p:spPr>
                <a:xfrm>
                  <a:off x="5856397" y="5419085"/>
                  <a:ext cx="488339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dirty="0">
                      <a:latin typeface="Bahnschrift SemiBold Condensed" panose="020B0502040204020203" pitchFamily="34" charset="0"/>
                      <a:sym typeface="Calibri"/>
                    </a:rPr>
                    <a:t>Linear Regression is a method to find the straight line that best fits a set of data points, representing the relationship between independent and dependent variables. It's commonly used for predicting outcomes based on historical data and understanding the linear relationship between variables.</a:t>
                  </a:r>
                  <a:endParaRPr lang="en-US" sz="1400" dirty="0">
                    <a:latin typeface="Bahnschrift SemiBold Condensed" panose="020B0502040204020203" pitchFamily="34" charset="0"/>
                    <a:sym typeface="Arial"/>
                  </a:endParaRPr>
                </a:p>
              </p:txBody>
            </p:sp>
          </p:grpSp>
        </p:grpSp>
        <p:sp>
          <p:nvSpPr>
            <p:cNvPr id="39" name="Google Shape;116;p1">
              <a:extLst>
                <a:ext uri="{FF2B5EF4-FFF2-40B4-BE49-F238E27FC236}">
                  <a16:creationId xmlns:a16="http://schemas.microsoft.com/office/drawing/2014/main" id="{1C343B67-33CC-F121-8094-3C706F5ECBD2}"/>
                </a:ext>
              </a:extLst>
            </p:cNvPr>
            <p:cNvSpPr/>
            <p:nvPr/>
          </p:nvSpPr>
          <p:spPr>
            <a:xfrm>
              <a:off x="3186206" y="1707240"/>
              <a:ext cx="2221366" cy="160564"/>
            </a:xfrm>
            <a:prstGeom prst="ellipse">
              <a:avLst/>
            </a:prstGeom>
            <a:gradFill>
              <a:gsLst>
                <a:gs pos="0">
                  <a:srgbClr val="000000">
                    <a:alpha val="54509"/>
                  </a:srgbClr>
                </a:gs>
                <a:gs pos="100000">
                  <a:srgbClr val="DEE3E9">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 name="Google Shape;117;p1">
              <a:extLst>
                <a:ext uri="{FF2B5EF4-FFF2-40B4-BE49-F238E27FC236}">
                  <a16:creationId xmlns:a16="http://schemas.microsoft.com/office/drawing/2014/main" id="{7E1BCEA8-3606-A42C-2849-D8BE90E3A7A2}"/>
                </a:ext>
              </a:extLst>
            </p:cNvPr>
            <p:cNvSpPr/>
            <p:nvPr/>
          </p:nvSpPr>
          <p:spPr>
            <a:xfrm rot="-677855" flipH="1">
              <a:off x="4205816" y="1221992"/>
              <a:ext cx="737075" cy="470637"/>
            </a:xfrm>
            <a:prstGeom prst="rtTriangle">
              <a:avLst/>
            </a:prstGeom>
            <a:solidFill>
              <a:srgbClr val="EF3A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 name="Google Shape;118;p1">
              <a:extLst>
                <a:ext uri="{FF2B5EF4-FFF2-40B4-BE49-F238E27FC236}">
                  <a16:creationId xmlns:a16="http://schemas.microsoft.com/office/drawing/2014/main" id="{A668CC6E-9987-CE91-A5BA-AEA31AEED044}"/>
                </a:ext>
              </a:extLst>
            </p:cNvPr>
            <p:cNvSpPr/>
            <p:nvPr/>
          </p:nvSpPr>
          <p:spPr>
            <a:xfrm rot="10800000" flipH="1">
              <a:off x="3949199" y="236784"/>
              <a:ext cx="1725084" cy="1064890"/>
            </a:xfrm>
            <a:custGeom>
              <a:avLst/>
              <a:gdLst/>
              <a:ahLst/>
              <a:cxnLst/>
              <a:rect l="l" t="t" r="r" b="b"/>
              <a:pathLst>
                <a:path w="2540000" h="943429" extrusionOk="0">
                  <a:moveTo>
                    <a:pt x="0" y="0"/>
                  </a:moveTo>
                  <a:lnTo>
                    <a:pt x="1494971" y="0"/>
                  </a:lnTo>
                  <a:lnTo>
                    <a:pt x="1509486" y="0"/>
                  </a:lnTo>
                  <a:lnTo>
                    <a:pt x="2540000" y="0"/>
                  </a:lnTo>
                  <a:lnTo>
                    <a:pt x="1509486" y="930325"/>
                  </a:lnTo>
                  <a:lnTo>
                    <a:pt x="1509486" y="943429"/>
                  </a:lnTo>
                  <a:lnTo>
                    <a:pt x="1494971" y="943429"/>
                  </a:lnTo>
                  <a:lnTo>
                    <a:pt x="0" y="943429"/>
                  </a:lnTo>
                  <a:close/>
                </a:path>
              </a:pathLst>
            </a:custGeom>
            <a:solidFill>
              <a:srgbClr val="EF3A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 name="Google Shape;119;p1">
              <a:extLst>
                <a:ext uri="{FF2B5EF4-FFF2-40B4-BE49-F238E27FC236}">
                  <a16:creationId xmlns:a16="http://schemas.microsoft.com/office/drawing/2014/main" id="{A88C2A1F-7447-BE63-EF28-45B7FF5D8F35}"/>
                </a:ext>
              </a:extLst>
            </p:cNvPr>
            <p:cNvSpPr/>
            <p:nvPr/>
          </p:nvSpPr>
          <p:spPr>
            <a:xfrm rot="10800000">
              <a:off x="3949198" y="1301674"/>
              <a:ext cx="1024484" cy="311275"/>
            </a:xfrm>
            <a:prstGeom prst="rtTriangle">
              <a:avLst/>
            </a:prstGeom>
            <a:solidFill>
              <a:srgbClr val="C218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 name="Google Shape;120;p1">
              <a:extLst>
                <a:ext uri="{FF2B5EF4-FFF2-40B4-BE49-F238E27FC236}">
                  <a16:creationId xmlns:a16="http://schemas.microsoft.com/office/drawing/2014/main" id="{14C5F5CD-93C8-1CA9-8096-84ABB76AAC72}"/>
                </a:ext>
              </a:extLst>
            </p:cNvPr>
            <p:cNvGrpSpPr/>
            <p:nvPr/>
          </p:nvGrpSpPr>
          <p:grpSpPr>
            <a:xfrm>
              <a:off x="3888659" y="390863"/>
              <a:ext cx="1323177" cy="892349"/>
              <a:chOff x="3888659" y="390863"/>
              <a:chExt cx="1323177" cy="892349"/>
            </a:xfrm>
          </p:grpSpPr>
          <p:sp>
            <p:nvSpPr>
              <p:cNvPr id="65" name="Google Shape;121;p1">
                <a:extLst>
                  <a:ext uri="{FF2B5EF4-FFF2-40B4-BE49-F238E27FC236}">
                    <a16:creationId xmlns:a16="http://schemas.microsoft.com/office/drawing/2014/main" id="{8289F7A5-E1CB-D0CE-BC03-51F92E9166FD}"/>
                  </a:ext>
                </a:extLst>
              </p:cNvPr>
              <p:cNvSpPr txBox="1"/>
              <p:nvPr/>
            </p:nvSpPr>
            <p:spPr>
              <a:xfrm>
                <a:off x="3888659" y="390863"/>
                <a:ext cx="131089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Bahnschrift SemiBold Condensed" panose="020B0502040204020203" pitchFamily="34" charset="0"/>
                    <a:ea typeface="Calibri"/>
                    <a:cs typeface="Calibri"/>
                    <a:sym typeface="Calibri"/>
                  </a:rPr>
                  <a:t>Model</a:t>
                </a:r>
                <a:endParaRPr sz="1400" b="0" i="0" u="none" strike="noStrike" cap="none" dirty="0">
                  <a:solidFill>
                    <a:srgbClr val="000000"/>
                  </a:solidFill>
                  <a:latin typeface="Bahnschrift SemiBold Condensed" panose="020B0502040204020203" pitchFamily="34" charset="0"/>
                  <a:ea typeface="Arial"/>
                  <a:cs typeface="Arial"/>
                  <a:sym typeface="Arial"/>
                </a:endParaRPr>
              </a:p>
            </p:txBody>
          </p:sp>
          <p:sp>
            <p:nvSpPr>
              <p:cNvPr id="66" name="Google Shape;122;p1">
                <a:extLst>
                  <a:ext uri="{FF2B5EF4-FFF2-40B4-BE49-F238E27FC236}">
                    <a16:creationId xmlns:a16="http://schemas.microsoft.com/office/drawing/2014/main" id="{23D794D4-0BFA-14C3-F4FA-A71DC3885659}"/>
                  </a:ext>
                </a:extLst>
              </p:cNvPr>
              <p:cNvSpPr txBox="1"/>
              <p:nvPr/>
            </p:nvSpPr>
            <p:spPr>
              <a:xfrm>
                <a:off x="3900938" y="575326"/>
                <a:ext cx="131089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a:solidFill>
                      <a:schemeClr val="lt1"/>
                    </a:solidFill>
                    <a:latin typeface="Calibri"/>
                    <a:ea typeface="Calibri"/>
                    <a:cs typeface="Calibri"/>
                    <a:sym typeface="Calibri"/>
                  </a:rPr>
                  <a:t>01</a:t>
                </a:r>
                <a:endParaRPr sz="1400" b="0" i="0" u="none" strike="noStrike" cap="none" dirty="0">
                  <a:solidFill>
                    <a:srgbClr val="000000"/>
                  </a:solidFill>
                  <a:latin typeface="Arial"/>
                  <a:ea typeface="Arial"/>
                  <a:cs typeface="Arial"/>
                  <a:sym typeface="Arial"/>
                </a:endParaRPr>
              </a:p>
            </p:txBody>
          </p:sp>
        </p:grpSp>
        <p:sp>
          <p:nvSpPr>
            <p:cNvPr id="44" name="Google Shape;123;p1">
              <a:extLst>
                <a:ext uri="{FF2B5EF4-FFF2-40B4-BE49-F238E27FC236}">
                  <a16:creationId xmlns:a16="http://schemas.microsoft.com/office/drawing/2014/main" id="{4C3EE9B4-430A-663D-4A3C-DA779EA783DF}"/>
                </a:ext>
              </a:extLst>
            </p:cNvPr>
            <p:cNvSpPr/>
            <p:nvPr/>
          </p:nvSpPr>
          <p:spPr>
            <a:xfrm>
              <a:off x="3186206" y="3395652"/>
              <a:ext cx="2221366" cy="160564"/>
            </a:xfrm>
            <a:prstGeom prst="ellipse">
              <a:avLst/>
            </a:prstGeom>
            <a:gradFill>
              <a:gsLst>
                <a:gs pos="0">
                  <a:srgbClr val="000000">
                    <a:alpha val="54509"/>
                  </a:srgbClr>
                </a:gs>
                <a:gs pos="100000">
                  <a:srgbClr val="DEE3E9">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 name="Google Shape;124;p1">
              <a:extLst>
                <a:ext uri="{FF2B5EF4-FFF2-40B4-BE49-F238E27FC236}">
                  <a16:creationId xmlns:a16="http://schemas.microsoft.com/office/drawing/2014/main" id="{735CC647-40DC-B1FB-FE17-BDA054C76613}"/>
                </a:ext>
              </a:extLst>
            </p:cNvPr>
            <p:cNvSpPr/>
            <p:nvPr/>
          </p:nvSpPr>
          <p:spPr>
            <a:xfrm rot="-677855" flipH="1">
              <a:off x="4205816" y="2910405"/>
              <a:ext cx="737075" cy="470637"/>
            </a:xfrm>
            <a:prstGeom prst="rtTriangl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 name="Google Shape;125;p1">
              <a:extLst>
                <a:ext uri="{FF2B5EF4-FFF2-40B4-BE49-F238E27FC236}">
                  <a16:creationId xmlns:a16="http://schemas.microsoft.com/office/drawing/2014/main" id="{6608CE2E-44A1-7904-E20E-2A27D5FD4B8D}"/>
                </a:ext>
              </a:extLst>
            </p:cNvPr>
            <p:cNvSpPr/>
            <p:nvPr/>
          </p:nvSpPr>
          <p:spPr>
            <a:xfrm rot="10800000" flipH="1">
              <a:off x="3949199" y="1925196"/>
              <a:ext cx="1851680" cy="1064890"/>
            </a:xfrm>
            <a:custGeom>
              <a:avLst/>
              <a:gdLst/>
              <a:ahLst/>
              <a:cxnLst/>
              <a:rect l="l" t="t" r="r" b="b"/>
              <a:pathLst>
                <a:path w="2540000" h="943429" extrusionOk="0">
                  <a:moveTo>
                    <a:pt x="0" y="0"/>
                  </a:moveTo>
                  <a:lnTo>
                    <a:pt x="1494971" y="0"/>
                  </a:lnTo>
                  <a:lnTo>
                    <a:pt x="1509486" y="0"/>
                  </a:lnTo>
                  <a:lnTo>
                    <a:pt x="2540000" y="0"/>
                  </a:lnTo>
                  <a:lnTo>
                    <a:pt x="1509486" y="930325"/>
                  </a:lnTo>
                  <a:lnTo>
                    <a:pt x="1509486" y="943429"/>
                  </a:lnTo>
                  <a:lnTo>
                    <a:pt x="1494971" y="943429"/>
                  </a:lnTo>
                  <a:lnTo>
                    <a:pt x="0" y="943429"/>
                  </a:ln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 name="Google Shape;126;p1">
              <a:extLst>
                <a:ext uri="{FF2B5EF4-FFF2-40B4-BE49-F238E27FC236}">
                  <a16:creationId xmlns:a16="http://schemas.microsoft.com/office/drawing/2014/main" id="{B79C77F7-D8F0-90C0-10C9-C36B2805A908}"/>
                </a:ext>
              </a:extLst>
            </p:cNvPr>
            <p:cNvSpPr/>
            <p:nvPr/>
          </p:nvSpPr>
          <p:spPr>
            <a:xfrm rot="10800000">
              <a:off x="3949198" y="2990086"/>
              <a:ext cx="1024484" cy="311275"/>
            </a:xfrm>
            <a:prstGeom prst="rtTriangl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8" name="Google Shape;127;p1">
              <a:extLst>
                <a:ext uri="{FF2B5EF4-FFF2-40B4-BE49-F238E27FC236}">
                  <a16:creationId xmlns:a16="http://schemas.microsoft.com/office/drawing/2014/main" id="{398F23BE-5539-3F24-3F21-D783F2C89253}"/>
                </a:ext>
              </a:extLst>
            </p:cNvPr>
            <p:cNvGrpSpPr/>
            <p:nvPr/>
          </p:nvGrpSpPr>
          <p:grpSpPr>
            <a:xfrm>
              <a:off x="3931253" y="2091808"/>
              <a:ext cx="1328768" cy="880893"/>
              <a:chOff x="3931253" y="2091808"/>
              <a:chExt cx="1328768" cy="880893"/>
            </a:xfrm>
          </p:grpSpPr>
          <p:sp>
            <p:nvSpPr>
              <p:cNvPr id="63" name="Google Shape;128;p1">
                <a:extLst>
                  <a:ext uri="{FF2B5EF4-FFF2-40B4-BE49-F238E27FC236}">
                    <a16:creationId xmlns:a16="http://schemas.microsoft.com/office/drawing/2014/main" id="{488BE0D0-72CB-200C-A27D-689D1A47F99A}"/>
                  </a:ext>
                </a:extLst>
              </p:cNvPr>
              <p:cNvSpPr txBox="1"/>
              <p:nvPr/>
            </p:nvSpPr>
            <p:spPr>
              <a:xfrm>
                <a:off x="3931253" y="2091808"/>
                <a:ext cx="131089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Bahnschrift SemiBold Condensed" panose="020B0502040204020203" pitchFamily="34" charset="0"/>
                    <a:ea typeface="Calibri"/>
                    <a:cs typeface="Calibri"/>
                    <a:sym typeface="Calibri"/>
                  </a:rPr>
                  <a:t>Model</a:t>
                </a:r>
                <a:endParaRPr sz="1400" b="0" i="0" u="none" strike="noStrike" cap="none" dirty="0">
                  <a:solidFill>
                    <a:srgbClr val="000000"/>
                  </a:solidFill>
                  <a:latin typeface="Arial"/>
                  <a:ea typeface="Arial"/>
                  <a:cs typeface="Arial"/>
                  <a:sym typeface="Arial"/>
                </a:endParaRPr>
              </a:p>
            </p:txBody>
          </p:sp>
          <p:sp>
            <p:nvSpPr>
              <p:cNvPr id="64" name="Google Shape;129;p1">
                <a:extLst>
                  <a:ext uri="{FF2B5EF4-FFF2-40B4-BE49-F238E27FC236}">
                    <a16:creationId xmlns:a16="http://schemas.microsoft.com/office/drawing/2014/main" id="{63250F12-F40D-8C05-04F2-D563E83C18A3}"/>
                  </a:ext>
                </a:extLst>
              </p:cNvPr>
              <p:cNvSpPr txBox="1"/>
              <p:nvPr/>
            </p:nvSpPr>
            <p:spPr>
              <a:xfrm>
                <a:off x="3949123" y="2264815"/>
                <a:ext cx="131089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a:solidFill>
                      <a:schemeClr val="lt1"/>
                    </a:solidFill>
                    <a:latin typeface="Calibri"/>
                    <a:ea typeface="Calibri"/>
                    <a:cs typeface="Calibri"/>
                    <a:sym typeface="Calibri"/>
                  </a:rPr>
                  <a:t>02</a:t>
                </a:r>
                <a:endParaRPr sz="1400" b="0" i="0" u="none" strike="noStrike" cap="none" dirty="0">
                  <a:solidFill>
                    <a:srgbClr val="000000"/>
                  </a:solidFill>
                  <a:latin typeface="Arial"/>
                  <a:ea typeface="Arial"/>
                  <a:cs typeface="Arial"/>
                  <a:sym typeface="Arial"/>
                </a:endParaRPr>
              </a:p>
            </p:txBody>
          </p:sp>
        </p:grpSp>
        <p:sp>
          <p:nvSpPr>
            <p:cNvPr id="49" name="Google Shape;130;p1">
              <a:extLst>
                <a:ext uri="{FF2B5EF4-FFF2-40B4-BE49-F238E27FC236}">
                  <a16:creationId xmlns:a16="http://schemas.microsoft.com/office/drawing/2014/main" id="{DADE3D45-9CCE-49F7-0104-B9FD8A3FD05C}"/>
                </a:ext>
              </a:extLst>
            </p:cNvPr>
            <p:cNvSpPr/>
            <p:nvPr/>
          </p:nvSpPr>
          <p:spPr>
            <a:xfrm>
              <a:off x="3186206" y="5030058"/>
              <a:ext cx="2221366" cy="160564"/>
            </a:xfrm>
            <a:prstGeom prst="ellipse">
              <a:avLst/>
            </a:prstGeom>
            <a:gradFill>
              <a:gsLst>
                <a:gs pos="0">
                  <a:srgbClr val="000000">
                    <a:alpha val="54509"/>
                  </a:srgbClr>
                </a:gs>
                <a:gs pos="100000">
                  <a:srgbClr val="DEE3E9">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 name="Google Shape;131;p1">
              <a:extLst>
                <a:ext uri="{FF2B5EF4-FFF2-40B4-BE49-F238E27FC236}">
                  <a16:creationId xmlns:a16="http://schemas.microsoft.com/office/drawing/2014/main" id="{91EE72F6-4C76-A149-2009-519E0DF4BB08}"/>
                </a:ext>
              </a:extLst>
            </p:cNvPr>
            <p:cNvSpPr/>
            <p:nvPr/>
          </p:nvSpPr>
          <p:spPr>
            <a:xfrm rot="-677855" flipH="1">
              <a:off x="4205816" y="4544811"/>
              <a:ext cx="737075" cy="470637"/>
            </a:xfrm>
            <a:prstGeom prst="rtTriangle">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 name="Google Shape;132;p1">
              <a:extLst>
                <a:ext uri="{FF2B5EF4-FFF2-40B4-BE49-F238E27FC236}">
                  <a16:creationId xmlns:a16="http://schemas.microsoft.com/office/drawing/2014/main" id="{D10E4DBD-4FB9-4852-1BD2-0951C11E35CB}"/>
                </a:ext>
              </a:extLst>
            </p:cNvPr>
            <p:cNvSpPr/>
            <p:nvPr/>
          </p:nvSpPr>
          <p:spPr>
            <a:xfrm rot="10800000" flipH="1">
              <a:off x="3949198" y="3559602"/>
              <a:ext cx="1998945" cy="1064890"/>
            </a:xfrm>
            <a:custGeom>
              <a:avLst/>
              <a:gdLst/>
              <a:ahLst/>
              <a:cxnLst/>
              <a:rect l="l" t="t" r="r" b="b"/>
              <a:pathLst>
                <a:path w="2540000" h="943429" extrusionOk="0">
                  <a:moveTo>
                    <a:pt x="0" y="0"/>
                  </a:moveTo>
                  <a:lnTo>
                    <a:pt x="1494971" y="0"/>
                  </a:lnTo>
                  <a:lnTo>
                    <a:pt x="1509486" y="0"/>
                  </a:lnTo>
                  <a:lnTo>
                    <a:pt x="2540000" y="0"/>
                  </a:lnTo>
                  <a:lnTo>
                    <a:pt x="1509486" y="930325"/>
                  </a:lnTo>
                  <a:lnTo>
                    <a:pt x="1509486" y="943429"/>
                  </a:lnTo>
                  <a:lnTo>
                    <a:pt x="1494971" y="943429"/>
                  </a:lnTo>
                  <a:lnTo>
                    <a:pt x="0" y="943429"/>
                  </a:lnTo>
                  <a:close/>
                </a:path>
              </a:pathLst>
            </a:cu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133;p1">
              <a:extLst>
                <a:ext uri="{FF2B5EF4-FFF2-40B4-BE49-F238E27FC236}">
                  <a16:creationId xmlns:a16="http://schemas.microsoft.com/office/drawing/2014/main" id="{47146FD8-42B0-BEB1-D9F5-6DEE9B00FAD0}"/>
                </a:ext>
              </a:extLst>
            </p:cNvPr>
            <p:cNvSpPr/>
            <p:nvPr/>
          </p:nvSpPr>
          <p:spPr>
            <a:xfrm rot="10800000">
              <a:off x="3949198" y="4624492"/>
              <a:ext cx="1024484" cy="311275"/>
            </a:xfrm>
            <a:prstGeom prst="rtTriangl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 name="Google Shape;134;p1">
              <a:extLst>
                <a:ext uri="{FF2B5EF4-FFF2-40B4-BE49-F238E27FC236}">
                  <a16:creationId xmlns:a16="http://schemas.microsoft.com/office/drawing/2014/main" id="{72C4951A-03A8-653F-6724-A3092665D7BC}"/>
                </a:ext>
              </a:extLst>
            </p:cNvPr>
            <p:cNvGrpSpPr/>
            <p:nvPr/>
          </p:nvGrpSpPr>
          <p:grpSpPr>
            <a:xfrm>
              <a:off x="3912089" y="3668706"/>
              <a:ext cx="1330062" cy="952400"/>
              <a:chOff x="3912089" y="3668706"/>
              <a:chExt cx="1330062" cy="952400"/>
            </a:xfrm>
          </p:grpSpPr>
          <p:sp>
            <p:nvSpPr>
              <p:cNvPr id="61" name="Google Shape;135;p1">
                <a:extLst>
                  <a:ext uri="{FF2B5EF4-FFF2-40B4-BE49-F238E27FC236}">
                    <a16:creationId xmlns:a16="http://schemas.microsoft.com/office/drawing/2014/main" id="{70D36ACF-D13C-F652-2987-9F2932BCFC94}"/>
                  </a:ext>
                </a:extLst>
              </p:cNvPr>
              <p:cNvSpPr txBox="1"/>
              <p:nvPr/>
            </p:nvSpPr>
            <p:spPr>
              <a:xfrm>
                <a:off x="3931253" y="3668706"/>
                <a:ext cx="131089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Bahnschrift SemiBold Condensed" panose="020B0502040204020203" pitchFamily="34" charset="0"/>
                    <a:ea typeface="Calibri"/>
                    <a:cs typeface="Calibri"/>
                    <a:sym typeface="Calibri"/>
                  </a:rPr>
                  <a:t>Model</a:t>
                </a:r>
                <a:endParaRPr sz="1400" b="0" i="0" u="none" strike="noStrike" cap="none" dirty="0">
                  <a:solidFill>
                    <a:srgbClr val="000000"/>
                  </a:solidFill>
                  <a:latin typeface="Arial"/>
                  <a:ea typeface="Arial"/>
                  <a:cs typeface="Arial"/>
                  <a:sym typeface="Arial"/>
                </a:endParaRPr>
              </a:p>
            </p:txBody>
          </p:sp>
          <p:sp>
            <p:nvSpPr>
              <p:cNvPr id="62" name="Google Shape;136;p1">
                <a:extLst>
                  <a:ext uri="{FF2B5EF4-FFF2-40B4-BE49-F238E27FC236}">
                    <a16:creationId xmlns:a16="http://schemas.microsoft.com/office/drawing/2014/main" id="{DCF44C25-36DA-8DB4-1C11-E0E503432102}"/>
                  </a:ext>
                </a:extLst>
              </p:cNvPr>
              <p:cNvSpPr txBox="1"/>
              <p:nvPr/>
            </p:nvSpPr>
            <p:spPr>
              <a:xfrm>
                <a:off x="3912089" y="3913220"/>
                <a:ext cx="131089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a:solidFill>
                      <a:schemeClr val="lt1"/>
                    </a:solidFill>
                    <a:latin typeface="Calibri"/>
                    <a:ea typeface="Calibri"/>
                    <a:cs typeface="Calibri"/>
                    <a:sym typeface="Calibri"/>
                  </a:rPr>
                  <a:t>03</a:t>
                </a:r>
                <a:endParaRPr sz="1400" b="0" i="0" u="none" strike="noStrike" cap="none" dirty="0">
                  <a:solidFill>
                    <a:srgbClr val="000000"/>
                  </a:solidFill>
                  <a:latin typeface="Arial"/>
                  <a:ea typeface="Arial"/>
                  <a:cs typeface="Arial"/>
                  <a:sym typeface="Arial"/>
                </a:endParaRPr>
              </a:p>
            </p:txBody>
          </p:sp>
        </p:grpSp>
        <p:sp>
          <p:nvSpPr>
            <p:cNvPr id="54" name="Google Shape;137;p1">
              <a:extLst>
                <a:ext uri="{FF2B5EF4-FFF2-40B4-BE49-F238E27FC236}">
                  <a16:creationId xmlns:a16="http://schemas.microsoft.com/office/drawing/2014/main" id="{FDE211C6-7B1D-356E-FD0C-5C4A59ECFF60}"/>
                </a:ext>
              </a:extLst>
            </p:cNvPr>
            <p:cNvSpPr/>
            <p:nvPr/>
          </p:nvSpPr>
          <p:spPr>
            <a:xfrm>
              <a:off x="3186206" y="6697436"/>
              <a:ext cx="2221366" cy="160564"/>
            </a:xfrm>
            <a:prstGeom prst="ellipse">
              <a:avLst/>
            </a:prstGeom>
            <a:gradFill>
              <a:gsLst>
                <a:gs pos="0">
                  <a:srgbClr val="000000">
                    <a:alpha val="54509"/>
                  </a:srgbClr>
                </a:gs>
                <a:gs pos="100000">
                  <a:srgbClr val="DEE3E9">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 name="Google Shape;138;p1">
              <a:extLst>
                <a:ext uri="{FF2B5EF4-FFF2-40B4-BE49-F238E27FC236}">
                  <a16:creationId xmlns:a16="http://schemas.microsoft.com/office/drawing/2014/main" id="{8574DED7-28D2-4B49-72C7-062DBCD127DE}"/>
                </a:ext>
              </a:extLst>
            </p:cNvPr>
            <p:cNvSpPr/>
            <p:nvPr/>
          </p:nvSpPr>
          <p:spPr>
            <a:xfrm rot="-677855" flipH="1">
              <a:off x="4205816" y="6212189"/>
              <a:ext cx="737075" cy="470637"/>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 name="Google Shape;139;p1">
              <a:extLst>
                <a:ext uri="{FF2B5EF4-FFF2-40B4-BE49-F238E27FC236}">
                  <a16:creationId xmlns:a16="http://schemas.microsoft.com/office/drawing/2014/main" id="{2EC784CA-07B3-10ED-3232-64A5D8DECF3D}"/>
                </a:ext>
              </a:extLst>
            </p:cNvPr>
            <p:cNvSpPr/>
            <p:nvPr/>
          </p:nvSpPr>
          <p:spPr>
            <a:xfrm rot="10800000" flipH="1">
              <a:off x="3949198" y="5226980"/>
              <a:ext cx="1966379" cy="1064890"/>
            </a:xfrm>
            <a:custGeom>
              <a:avLst/>
              <a:gdLst/>
              <a:ahLst/>
              <a:cxnLst/>
              <a:rect l="l" t="t" r="r" b="b"/>
              <a:pathLst>
                <a:path w="2540000" h="943429" extrusionOk="0">
                  <a:moveTo>
                    <a:pt x="0" y="0"/>
                  </a:moveTo>
                  <a:lnTo>
                    <a:pt x="1494971" y="0"/>
                  </a:lnTo>
                  <a:lnTo>
                    <a:pt x="1509486" y="0"/>
                  </a:lnTo>
                  <a:lnTo>
                    <a:pt x="2540000" y="0"/>
                  </a:lnTo>
                  <a:lnTo>
                    <a:pt x="1509486" y="930325"/>
                  </a:lnTo>
                  <a:lnTo>
                    <a:pt x="1509486" y="943429"/>
                  </a:lnTo>
                  <a:lnTo>
                    <a:pt x="1494971" y="943429"/>
                  </a:lnTo>
                  <a:lnTo>
                    <a:pt x="0" y="943429"/>
                  </a:lnTo>
                  <a:close/>
                </a:path>
              </a:pathLst>
            </a:cu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 name="Google Shape;140;p1">
              <a:extLst>
                <a:ext uri="{FF2B5EF4-FFF2-40B4-BE49-F238E27FC236}">
                  <a16:creationId xmlns:a16="http://schemas.microsoft.com/office/drawing/2014/main" id="{1A5CA791-7166-F011-2CD6-BD3E65C32E5B}"/>
                </a:ext>
              </a:extLst>
            </p:cNvPr>
            <p:cNvSpPr/>
            <p:nvPr/>
          </p:nvSpPr>
          <p:spPr>
            <a:xfrm rot="10800000">
              <a:off x="3949198" y="6291870"/>
              <a:ext cx="1024484" cy="311275"/>
            </a:xfrm>
            <a:prstGeom prst="rtTriangle">
              <a:avLst/>
            </a:prstGeom>
            <a:solidFill>
              <a:srgbClr val="0033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8" name="Google Shape;141;p1">
              <a:extLst>
                <a:ext uri="{FF2B5EF4-FFF2-40B4-BE49-F238E27FC236}">
                  <a16:creationId xmlns:a16="http://schemas.microsoft.com/office/drawing/2014/main" id="{7990D8CE-F5B1-A7D3-BE3E-81B3BD8C2051}"/>
                </a:ext>
              </a:extLst>
            </p:cNvPr>
            <p:cNvGrpSpPr/>
            <p:nvPr/>
          </p:nvGrpSpPr>
          <p:grpSpPr>
            <a:xfrm>
              <a:off x="3931253" y="5351753"/>
              <a:ext cx="1328731" cy="936607"/>
              <a:chOff x="3931253" y="5351753"/>
              <a:chExt cx="1328731" cy="936607"/>
            </a:xfrm>
          </p:grpSpPr>
          <p:sp>
            <p:nvSpPr>
              <p:cNvPr id="59" name="Google Shape;142;p1">
                <a:extLst>
                  <a:ext uri="{FF2B5EF4-FFF2-40B4-BE49-F238E27FC236}">
                    <a16:creationId xmlns:a16="http://schemas.microsoft.com/office/drawing/2014/main" id="{E4EA8DD6-EB53-8E11-B755-E22841DC37C8}"/>
                  </a:ext>
                </a:extLst>
              </p:cNvPr>
              <p:cNvSpPr txBox="1"/>
              <p:nvPr/>
            </p:nvSpPr>
            <p:spPr>
              <a:xfrm>
                <a:off x="3949086" y="5351753"/>
                <a:ext cx="131089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Bahnschrift SemiBold Condensed" panose="020B0502040204020203" pitchFamily="34" charset="0"/>
                    <a:ea typeface="Calibri"/>
                    <a:cs typeface="Calibri"/>
                    <a:sym typeface="Calibri"/>
                  </a:rPr>
                  <a:t>Model</a:t>
                </a:r>
                <a:endParaRPr sz="1400" b="0" i="0" u="none" strike="noStrike" cap="none" dirty="0">
                  <a:solidFill>
                    <a:srgbClr val="000000"/>
                  </a:solidFill>
                  <a:latin typeface="Arial"/>
                  <a:ea typeface="Arial"/>
                  <a:cs typeface="Arial"/>
                  <a:sym typeface="Arial"/>
                </a:endParaRPr>
              </a:p>
            </p:txBody>
          </p:sp>
          <p:sp>
            <p:nvSpPr>
              <p:cNvPr id="60" name="Google Shape;143;p1">
                <a:extLst>
                  <a:ext uri="{FF2B5EF4-FFF2-40B4-BE49-F238E27FC236}">
                    <a16:creationId xmlns:a16="http://schemas.microsoft.com/office/drawing/2014/main" id="{1F86EBCA-F272-5810-EF37-38CF952A780B}"/>
                  </a:ext>
                </a:extLst>
              </p:cNvPr>
              <p:cNvSpPr txBox="1"/>
              <p:nvPr/>
            </p:nvSpPr>
            <p:spPr>
              <a:xfrm>
                <a:off x="3931253" y="5580474"/>
                <a:ext cx="131089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a:solidFill>
                      <a:schemeClr val="lt1"/>
                    </a:solidFill>
                    <a:latin typeface="Calibri"/>
                    <a:ea typeface="Calibri"/>
                    <a:cs typeface="Calibri"/>
                    <a:sym typeface="Calibri"/>
                  </a:rPr>
                  <a:t>04</a:t>
                </a:r>
                <a:endParaRPr sz="1400" b="0" i="0" u="none" strike="noStrike" cap="none" dirty="0">
                  <a:solidFill>
                    <a:srgbClr val="000000"/>
                  </a:solidFill>
                  <a:latin typeface="Arial"/>
                  <a:ea typeface="Arial"/>
                  <a:cs typeface="Arial"/>
                  <a:sym typeface="Arial"/>
                </a:endParaRPr>
              </a:p>
            </p:txBody>
          </p:sp>
        </p:grpSp>
      </p:grpSp>
      <p:sp>
        <p:nvSpPr>
          <p:cNvPr id="95" name="Rectangle: Rounded Corners 94">
            <a:extLst>
              <a:ext uri="{FF2B5EF4-FFF2-40B4-BE49-F238E27FC236}">
                <a16:creationId xmlns:a16="http://schemas.microsoft.com/office/drawing/2014/main" id="{980CBC38-BC24-7E0A-1139-35A32FE00922}"/>
              </a:ext>
            </a:extLst>
          </p:cNvPr>
          <p:cNvSpPr/>
          <p:nvPr/>
        </p:nvSpPr>
        <p:spPr>
          <a:xfrm rot="16200000">
            <a:off x="-1184668" y="3090968"/>
            <a:ext cx="2909097" cy="500062"/>
          </a:xfrm>
          <a:prstGeom prst="roundRect">
            <a:avLst>
              <a:gd name="adj" fmla="val 50000"/>
            </a:avLst>
          </a:prstGeom>
          <a:solidFill>
            <a:srgbClr val="990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b="1" dirty="0">
                <a:solidFill>
                  <a:srgbClr val="FFFF00"/>
                </a:solidFill>
                <a:latin typeface="Bahnschrift SemiCondensed" panose="020B0502040204020203" pitchFamily="34" charset="0"/>
              </a:rPr>
              <a:t>Model Definition</a:t>
            </a:r>
          </a:p>
        </p:txBody>
      </p:sp>
    </p:spTree>
    <p:extLst>
      <p:ext uri="{BB962C8B-B14F-4D97-AF65-F5344CB8AC3E}">
        <p14:creationId xmlns:p14="http://schemas.microsoft.com/office/powerpoint/2010/main" val="215046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ppt_x"/>
                                          </p:val>
                                        </p:tav>
                                        <p:tav tm="100000">
                                          <p:val>
                                            <p:strVal val="#ppt_x"/>
                                          </p:val>
                                        </p:tav>
                                      </p:tavLst>
                                    </p:anim>
                                    <p:anim calcmode="lin" valueType="num">
                                      <p:cBhvr additive="base">
                                        <p:cTn id="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80">
                                          <p:stCondLst>
                                            <p:cond delay="0"/>
                                          </p:stCondLst>
                                        </p:cTn>
                                        <p:tgtEl>
                                          <p:spTgt spid="32"/>
                                        </p:tgtEl>
                                      </p:cBhvr>
                                    </p:animEffect>
                                    <p:anim calcmode="lin" valueType="num">
                                      <p:cBhvr>
                                        <p:cTn id="1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19" dur="26">
                                          <p:stCondLst>
                                            <p:cond delay="650"/>
                                          </p:stCondLst>
                                        </p:cTn>
                                        <p:tgtEl>
                                          <p:spTgt spid="32"/>
                                        </p:tgtEl>
                                      </p:cBhvr>
                                      <p:to x="100000" y="60000"/>
                                    </p:animScale>
                                    <p:animScale>
                                      <p:cBhvr>
                                        <p:cTn id="20" dur="166" decel="50000">
                                          <p:stCondLst>
                                            <p:cond delay="676"/>
                                          </p:stCondLst>
                                        </p:cTn>
                                        <p:tgtEl>
                                          <p:spTgt spid="32"/>
                                        </p:tgtEl>
                                      </p:cBhvr>
                                      <p:to x="100000" y="100000"/>
                                    </p:animScale>
                                    <p:animScale>
                                      <p:cBhvr>
                                        <p:cTn id="21" dur="26">
                                          <p:stCondLst>
                                            <p:cond delay="1312"/>
                                          </p:stCondLst>
                                        </p:cTn>
                                        <p:tgtEl>
                                          <p:spTgt spid="32"/>
                                        </p:tgtEl>
                                      </p:cBhvr>
                                      <p:to x="100000" y="80000"/>
                                    </p:animScale>
                                    <p:animScale>
                                      <p:cBhvr>
                                        <p:cTn id="22" dur="166" decel="50000">
                                          <p:stCondLst>
                                            <p:cond delay="1338"/>
                                          </p:stCondLst>
                                        </p:cTn>
                                        <p:tgtEl>
                                          <p:spTgt spid="32"/>
                                        </p:tgtEl>
                                      </p:cBhvr>
                                      <p:to x="100000" y="100000"/>
                                    </p:animScale>
                                    <p:animScale>
                                      <p:cBhvr>
                                        <p:cTn id="23" dur="26">
                                          <p:stCondLst>
                                            <p:cond delay="1642"/>
                                          </p:stCondLst>
                                        </p:cTn>
                                        <p:tgtEl>
                                          <p:spTgt spid="32"/>
                                        </p:tgtEl>
                                      </p:cBhvr>
                                      <p:to x="100000" y="90000"/>
                                    </p:animScale>
                                    <p:animScale>
                                      <p:cBhvr>
                                        <p:cTn id="24" dur="166" decel="50000">
                                          <p:stCondLst>
                                            <p:cond delay="1668"/>
                                          </p:stCondLst>
                                        </p:cTn>
                                        <p:tgtEl>
                                          <p:spTgt spid="32"/>
                                        </p:tgtEl>
                                      </p:cBhvr>
                                      <p:to x="100000" y="100000"/>
                                    </p:animScale>
                                    <p:animScale>
                                      <p:cBhvr>
                                        <p:cTn id="25" dur="26">
                                          <p:stCondLst>
                                            <p:cond delay="1808"/>
                                          </p:stCondLst>
                                        </p:cTn>
                                        <p:tgtEl>
                                          <p:spTgt spid="32"/>
                                        </p:tgtEl>
                                      </p:cBhvr>
                                      <p:to x="100000" y="95000"/>
                                    </p:animScale>
                                    <p:animScale>
                                      <p:cBhvr>
                                        <p:cTn id="26" dur="166" decel="50000">
                                          <p:stCondLst>
                                            <p:cond delay="1834"/>
                                          </p:stCondLst>
                                        </p:cTn>
                                        <p:tgtEl>
                                          <p:spTgt spid="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E4D2351-5B39-5CDE-1285-AC29E6F40D01}"/>
              </a:ext>
            </a:extLst>
          </p:cNvPr>
          <p:cNvSpPr/>
          <p:nvPr/>
        </p:nvSpPr>
        <p:spPr>
          <a:xfrm>
            <a:off x="385763" y="2915677"/>
            <a:ext cx="5614988" cy="3693318"/>
          </a:xfrm>
          <a:prstGeom prst="roundRect">
            <a:avLst>
              <a:gd name="adj" fmla="val 20149"/>
            </a:avLst>
          </a:prstGeom>
          <a:solidFill>
            <a:schemeClr val="accent6">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FF00"/>
                </a:solidFill>
              </a:rPr>
              <a:t>Generation of Training and Testing Sequences:</a:t>
            </a:r>
          </a:p>
          <a:p>
            <a:pPr algn="ctr"/>
            <a:r>
              <a:rPr lang="en-US"/>
              <a:t>For creating sequences of data suitable for training the models, a look-back period of one month (30 days) is chosen.</a:t>
            </a:r>
          </a:p>
          <a:p>
            <a:pPr algn="ctr"/>
            <a:endParaRPr lang="en-US"/>
          </a:p>
          <a:p>
            <a:pPr algn="ctr"/>
            <a:r>
              <a:rPr lang="en-US"/>
              <a:t>Training sequences are generated by iterating over the training data, where each sequence consists of the previous 30 days' closing prices, and the target is the next day's closing price.</a:t>
            </a:r>
          </a:p>
          <a:p>
            <a:pPr algn="ctr"/>
            <a:endParaRPr lang="en-US"/>
          </a:p>
          <a:p>
            <a:pPr algn="ctr"/>
            <a:r>
              <a:rPr lang="en-US"/>
              <a:t>Similarly, testing sequences are generated from the testing data following the same look-back period.</a:t>
            </a:r>
            <a:endParaRPr lang="en-US" dirty="0"/>
          </a:p>
        </p:txBody>
      </p:sp>
      <p:sp>
        <p:nvSpPr>
          <p:cNvPr id="2" name="Rectangle: Rounded Corners 1">
            <a:extLst>
              <a:ext uri="{FF2B5EF4-FFF2-40B4-BE49-F238E27FC236}">
                <a16:creationId xmlns:a16="http://schemas.microsoft.com/office/drawing/2014/main" id="{942A97E7-7791-04B0-538B-944C95B057FF}"/>
              </a:ext>
            </a:extLst>
          </p:cNvPr>
          <p:cNvSpPr/>
          <p:nvPr/>
        </p:nvSpPr>
        <p:spPr>
          <a:xfrm>
            <a:off x="385763" y="1185861"/>
            <a:ext cx="5243512" cy="1214437"/>
          </a:xfrm>
          <a:prstGeom prst="roundRect">
            <a:avLst>
              <a:gd name="adj"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latin typeface="Bahnschrift SemiCondensed" panose="020B0502040204020203" pitchFamily="34" charset="0"/>
              </a:rPr>
              <a:t>Dataset Splitting:</a:t>
            </a:r>
          </a:p>
          <a:p>
            <a:pPr algn="ctr"/>
            <a:r>
              <a:rPr lang="en-US">
                <a:latin typeface="Bahnschrift SemiCondensed" panose="020B0502040204020203" pitchFamily="34" charset="0"/>
              </a:rPr>
              <a:t>The dataset is divided into training and testing sets, with 80% of the data allocated for training and 20% for testing.</a:t>
            </a:r>
            <a:endParaRPr lang="en-US" dirty="0">
              <a:latin typeface="Bahnschrift SemiCondensed" panose="020B0502040204020203" pitchFamily="34" charset="0"/>
            </a:endParaRPr>
          </a:p>
        </p:txBody>
      </p:sp>
      <p:sp>
        <p:nvSpPr>
          <p:cNvPr id="3" name="Rectangle: Rounded Corners 2">
            <a:extLst>
              <a:ext uri="{FF2B5EF4-FFF2-40B4-BE49-F238E27FC236}">
                <a16:creationId xmlns:a16="http://schemas.microsoft.com/office/drawing/2014/main" id="{D13BC5ED-809D-53C1-9FE0-D32A2A408C2C}"/>
              </a:ext>
            </a:extLst>
          </p:cNvPr>
          <p:cNvSpPr/>
          <p:nvPr/>
        </p:nvSpPr>
        <p:spPr>
          <a:xfrm>
            <a:off x="6191251" y="1185862"/>
            <a:ext cx="5790294" cy="5423133"/>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FF00"/>
              </a:solidFill>
              <a:latin typeface="Bahnschrift SemiCondensed" panose="020B0502040204020203" pitchFamily="34" charset="0"/>
            </a:endParaRPr>
          </a:p>
          <a:p>
            <a:pPr algn="ctr"/>
            <a:r>
              <a:rPr lang="en-US" b="1" dirty="0">
                <a:solidFill>
                  <a:srgbClr val="FFFF00"/>
                </a:solidFill>
                <a:latin typeface="Bahnschrift SemiCondensed" panose="020B0502040204020203" pitchFamily="34" charset="0"/>
              </a:rPr>
              <a:t>Training Process Overview:</a:t>
            </a:r>
          </a:p>
          <a:p>
            <a:endParaRPr lang="en-US" dirty="0">
              <a:solidFill>
                <a:srgbClr val="FFFF00"/>
              </a:solidFill>
              <a:latin typeface="Bahnschrift SemiCondensed" panose="020B0502040204020203" pitchFamily="34" charset="0"/>
            </a:endParaRPr>
          </a:p>
          <a:p>
            <a:r>
              <a:rPr lang="en-US" dirty="0">
                <a:solidFill>
                  <a:srgbClr val="FFFF00"/>
                </a:solidFill>
                <a:latin typeface="Bahnschrift SemiCondensed" panose="020B0502040204020203" pitchFamily="34" charset="0"/>
              </a:rPr>
              <a:t>K-Nearest Neighbors (KNN) Model:</a:t>
            </a:r>
          </a:p>
          <a:p>
            <a:pPr algn="ctr"/>
            <a:r>
              <a:rPr lang="en-US" dirty="0">
                <a:latin typeface="Bahnschrift SemiCondensed" panose="020B0502040204020203" pitchFamily="34" charset="0"/>
              </a:rPr>
              <a:t>The KNN regression model is trained using the training sequences.</a:t>
            </a:r>
          </a:p>
          <a:p>
            <a:pPr algn="ctr"/>
            <a:r>
              <a:rPr lang="en-US" dirty="0">
                <a:latin typeface="Bahnschrift SemiCondensed" panose="020B0502040204020203" pitchFamily="34" charset="0"/>
              </a:rPr>
              <a:t>The </a:t>
            </a:r>
            <a:r>
              <a:rPr lang="en-US" dirty="0" err="1">
                <a:latin typeface="Bahnschrift SemiCondensed" panose="020B0502040204020203" pitchFamily="34" charset="0"/>
              </a:rPr>
              <a:t>n_neighbors</a:t>
            </a:r>
            <a:r>
              <a:rPr lang="en-US" dirty="0">
                <a:latin typeface="Bahnschrift SemiCondensed" panose="020B0502040204020203" pitchFamily="34" charset="0"/>
              </a:rPr>
              <a:t> parameter is set to 5.</a:t>
            </a:r>
          </a:p>
          <a:p>
            <a:pPr algn="ctr"/>
            <a:endParaRPr lang="en-US" dirty="0">
              <a:latin typeface="Bahnschrift SemiCondensed" panose="020B0502040204020203" pitchFamily="34" charset="0"/>
            </a:endParaRPr>
          </a:p>
          <a:p>
            <a:r>
              <a:rPr lang="en-US" dirty="0">
                <a:solidFill>
                  <a:srgbClr val="FFFF00"/>
                </a:solidFill>
                <a:latin typeface="Bahnschrift SemiCondensed" panose="020B0502040204020203" pitchFamily="34" charset="0"/>
              </a:rPr>
              <a:t>Random Forest Model:</a:t>
            </a:r>
          </a:p>
          <a:p>
            <a:pPr algn="ctr"/>
            <a:r>
              <a:rPr lang="en-US" dirty="0">
                <a:latin typeface="Bahnschrift SemiCondensed" panose="020B0502040204020203" pitchFamily="34" charset="0"/>
              </a:rPr>
              <a:t>The Random Forest regression model is trained using the training sequences. 100 decision trees are used (</a:t>
            </a:r>
            <a:r>
              <a:rPr lang="en-US" dirty="0" err="1">
                <a:latin typeface="Bahnschrift SemiCondensed" panose="020B0502040204020203" pitchFamily="34" charset="0"/>
              </a:rPr>
              <a:t>n_estimators</a:t>
            </a:r>
            <a:r>
              <a:rPr lang="en-US" dirty="0">
                <a:latin typeface="Bahnschrift SemiCondensed" panose="020B0502040204020203" pitchFamily="34" charset="0"/>
              </a:rPr>
              <a:t>=100) </a:t>
            </a:r>
          </a:p>
          <a:p>
            <a:pPr algn="ctr"/>
            <a:endParaRPr lang="en-US" dirty="0">
              <a:latin typeface="Bahnschrift SemiCondensed" panose="020B0502040204020203" pitchFamily="34" charset="0"/>
            </a:endParaRPr>
          </a:p>
          <a:p>
            <a:r>
              <a:rPr lang="en-US" dirty="0">
                <a:solidFill>
                  <a:srgbClr val="FFFF00"/>
                </a:solidFill>
                <a:latin typeface="Bahnschrift SemiCondensed" panose="020B0502040204020203" pitchFamily="34" charset="0"/>
              </a:rPr>
              <a:t>Multilayer </a:t>
            </a:r>
            <a:r>
              <a:rPr lang="en-US" dirty="0" err="1">
                <a:solidFill>
                  <a:srgbClr val="FFFF00"/>
                </a:solidFill>
                <a:latin typeface="Bahnschrift SemiCondensed" panose="020B0502040204020203" pitchFamily="34" charset="0"/>
              </a:rPr>
              <a:t>Perceptrons</a:t>
            </a:r>
            <a:r>
              <a:rPr lang="en-US" dirty="0">
                <a:solidFill>
                  <a:srgbClr val="FFFF00"/>
                </a:solidFill>
                <a:latin typeface="Bahnschrift SemiCondensed" panose="020B0502040204020203" pitchFamily="34" charset="0"/>
              </a:rPr>
              <a:t> (MLPs) Model:</a:t>
            </a:r>
          </a:p>
          <a:p>
            <a:pPr algn="ctr"/>
            <a:r>
              <a:rPr lang="en-US" dirty="0">
                <a:latin typeface="Bahnschrift SemiCondensed" panose="020B0502040204020203" pitchFamily="34" charset="0"/>
              </a:rPr>
              <a:t>The MLP regression model is trained using the training sequences. The architecture consists of two hidden layers with 100 and 50 neurons respectively (</a:t>
            </a:r>
            <a:r>
              <a:rPr lang="en-US" dirty="0" err="1">
                <a:latin typeface="Bahnschrift SemiCondensed" panose="020B0502040204020203" pitchFamily="34" charset="0"/>
              </a:rPr>
              <a:t>hidden_layer_sizes</a:t>
            </a:r>
            <a:r>
              <a:rPr lang="en-US" dirty="0">
                <a:latin typeface="Bahnschrift SemiCondensed" panose="020B0502040204020203" pitchFamily="34" charset="0"/>
              </a:rPr>
              <a:t>=(100, 50)). The maximum number of iterations is set to 500 (</a:t>
            </a:r>
            <a:r>
              <a:rPr lang="en-US" dirty="0" err="1">
                <a:latin typeface="Bahnschrift SemiCondensed" panose="020B0502040204020203" pitchFamily="34" charset="0"/>
              </a:rPr>
              <a:t>max_iter</a:t>
            </a:r>
            <a:r>
              <a:rPr lang="en-US" dirty="0">
                <a:latin typeface="Bahnschrift SemiCondensed" panose="020B0502040204020203" pitchFamily="34" charset="0"/>
              </a:rPr>
              <a:t>=500)</a:t>
            </a:r>
          </a:p>
          <a:p>
            <a:pPr algn="ctr"/>
            <a:endParaRPr lang="en-IN" dirty="0">
              <a:latin typeface="Bahnschrift SemiCondensed" panose="020B0502040204020203" pitchFamily="34" charset="0"/>
            </a:endParaRPr>
          </a:p>
        </p:txBody>
      </p:sp>
      <p:sp>
        <p:nvSpPr>
          <p:cNvPr id="5" name="Rectangle: Rounded Corners 4">
            <a:extLst>
              <a:ext uri="{FF2B5EF4-FFF2-40B4-BE49-F238E27FC236}">
                <a16:creationId xmlns:a16="http://schemas.microsoft.com/office/drawing/2014/main" id="{33E22A87-5110-D989-6DD8-B48ACB84E12A}"/>
              </a:ext>
            </a:extLst>
          </p:cNvPr>
          <p:cNvSpPr/>
          <p:nvPr/>
        </p:nvSpPr>
        <p:spPr>
          <a:xfrm>
            <a:off x="3707607" y="428111"/>
            <a:ext cx="4586287" cy="500062"/>
          </a:xfrm>
          <a:prstGeom prst="roundRect">
            <a:avLst>
              <a:gd name="adj" fmla="val 50000"/>
            </a:avLst>
          </a:prstGeom>
          <a:solidFill>
            <a:srgbClr val="990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b="1" dirty="0">
                <a:solidFill>
                  <a:srgbClr val="FFFF00"/>
                </a:solidFill>
                <a:latin typeface="Bahnschrift SemiCondensed" panose="020B0502040204020203" pitchFamily="34" charset="0"/>
              </a:rPr>
              <a:t>Training and Testing</a:t>
            </a:r>
          </a:p>
        </p:txBody>
      </p:sp>
    </p:spTree>
    <p:extLst>
      <p:ext uri="{BB962C8B-B14F-4D97-AF65-F5344CB8AC3E}">
        <p14:creationId xmlns:p14="http://schemas.microsoft.com/office/powerpoint/2010/main" val="344151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3339E9F-0466-3658-0E9F-E6B1F97F67F2}"/>
              </a:ext>
            </a:extLst>
          </p:cNvPr>
          <p:cNvSpPr/>
          <p:nvPr/>
        </p:nvSpPr>
        <p:spPr>
          <a:xfrm>
            <a:off x="6727954" y="190502"/>
            <a:ext cx="4586287" cy="500062"/>
          </a:xfrm>
          <a:prstGeom prst="roundRect">
            <a:avLst>
              <a:gd name="adj" fmla="val 50000"/>
            </a:avLst>
          </a:prstGeom>
          <a:solidFill>
            <a:srgbClr val="990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b="1" dirty="0">
                <a:solidFill>
                  <a:srgbClr val="FFFF00"/>
                </a:solidFill>
                <a:latin typeface="Bahnschrift SemiCondensed" panose="020B0502040204020203" pitchFamily="34" charset="0"/>
              </a:rPr>
              <a:t>Model Performance</a:t>
            </a:r>
          </a:p>
        </p:txBody>
      </p:sp>
      <p:pic>
        <p:nvPicPr>
          <p:cNvPr id="5" name="Picture 2">
            <a:extLst>
              <a:ext uri="{FF2B5EF4-FFF2-40B4-BE49-F238E27FC236}">
                <a16:creationId xmlns:a16="http://schemas.microsoft.com/office/drawing/2014/main" id="{5A94308F-A300-243B-8012-01FA1640C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19201"/>
            <a:ext cx="5850196" cy="37870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3397E1-18B6-17BF-530F-7C29974CDF2F}"/>
              </a:ext>
            </a:extLst>
          </p:cNvPr>
          <p:cNvSpPr txBox="1"/>
          <p:nvPr/>
        </p:nvSpPr>
        <p:spPr>
          <a:xfrm>
            <a:off x="245804" y="416722"/>
            <a:ext cx="6657975" cy="6217087"/>
          </a:xfrm>
          <a:prstGeom prst="rect">
            <a:avLst/>
          </a:prstGeom>
          <a:noFill/>
        </p:spPr>
        <p:txBody>
          <a:bodyPr wrap="square">
            <a:spAutoFit/>
          </a:bodyPr>
          <a:lstStyle/>
          <a:p>
            <a:r>
              <a:rPr lang="en-US" sz="2000" b="1" dirty="0">
                <a:latin typeface="Bahnschrift SemiBold Condensed" panose="020B0502040204020203" pitchFamily="34" charset="0"/>
              </a:rPr>
              <a:t>Comparison of Model Performance:</a:t>
            </a:r>
          </a:p>
          <a:p>
            <a:endParaRPr lang="en-IN" b="0" dirty="0">
              <a:solidFill>
                <a:srgbClr val="0070C0"/>
              </a:solidFill>
              <a:effectLst/>
              <a:latin typeface="Bahnschrift SemiBold Condensed" panose="020B0502040204020203" pitchFamily="34" charset="0"/>
              <a:ea typeface="Times New Roman" panose="02020603050405020304" pitchFamily="18" charset="0"/>
            </a:endParaRPr>
          </a:p>
          <a:p>
            <a:r>
              <a:rPr lang="en-IN" b="0" dirty="0">
                <a:effectLst/>
                <a:latin typeface="Bahnschrift SemiBold Condensed" panose="020B0502040204020203" pitchFamily="34" charset="0"/>
                <a:ea typeface="Times New Roman" panose="02020603050405020304" pitchFamily="18" charset="0"/>
              </a:rPr>
              <a:t>KNN Predictions (Blue):</a:t>
            </a:r>
            <a:endParaRPr lang="en-IN" b="1" dirty="0">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RMSE: 0.019</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Provides predictions based on similarity to </a:t>
            </a:r>
            <a:r>
              <a:rPr lang="en-IN" b="0" dirty="0" err="1">
                <a:solidFill>
                  <a:schemeClr val="bg1"/>
                </a:solidFill>
                <a:effectLst/>
                <a:latin typeface="Bahnschrift SemiBold Condensed" panose="020B0502040204020203" pitchFamily="34" charset="0"/>
                <a:ea typeface="Times New Roman" panose="02020603050405020304" pitchFamily="18" charset="0"/>
              </a:rPr>
              <a:t>neighboring</a:t>
            </a:r>
            <a:r>
              <a:rPr lang="en-IN" b="0" dirty="0">
                <a:solidFill>
                  <a:schemeClr val="bg1"/>
                </a:solidFill>
                <a:effectLst/>
                <a:latin typeface="Bahnschrift SemiBold Condensed" panose="020B0502040204020203" pitchFamily="34" charset="0"/>
                <a:ea typeface="Times New Roman" panose="02020603050405020304" pitchFamily="18" charset="0"/>
              </a:rPr>
              <a:t> data points.</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Captures trends and patterns but may struggle with complex </a:t>
            </a:r>
          </a:p>
          <a:p>
            <a:r>
              <a:rPr lang="en-IN" b="0" dirty="0">
                <a:solidFill>
                  <a:schemeClr val="bg1"/>
                </a:solidFill>
                <a:effectLst/>
                <a:latin typeface="Bahnschrift SemiBold Condensed" panose="020B0502040204020203" pitchFamily="34" charset="0"/>
                <a:ea typeface="Times New Roman" panose="02020603050405020304" pitchFamily="18" charset="0"/>
              </a:rPr>
              <a:t>relationships.</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rgbClr val="001435"/>
                </a:solidFill>
                <a:effectLst/>
                <a:latin typeface="Bahnschrift SemiBold Condensed" panose="020B0502040204020203" pitchFamily="34" charset="0"/>
                <a:ea typeface="Times New Roman" panose="02020603050405020304" pitchFamily="18" charset="0"/>
              </a:rPr>
              <a:t> </a:t>
            </a:r>
            <a:endParaRPr lang="en-IN" b="1" dirty="0">
              <a:effectLst/>
              <a:latin typeface="Bahnschrift SemiBold Condensed" panose="020B0502040204020203" pitchFamily="34" charset="0"/>
              <a:ea typeface="Times New Roman" panose="02020603050405020304" pitchFamily="18" charset="0"/>
            </a:endParaRPr>
          </a:p>
          <a:p>
            <a:r>
              <a:rPr lang="en-IN" b="0" dirty="0">
                <a:effectLst/>
                <a:latin typeface="Bahnschrift SemiBold Condensed" panose="020B0502040204020203" pitchFamily="34" charset="0"/>
                <a:ea typeface="Times New Roman" panose="02020603050405020304" pitchFamily="18" charset="0"/>
              </a:rPr>
              <a:t>Random Forest Predictions (Green):</a:t>
            </a:r>
            <a:endParaRPr lang="en-IN" b="1" dirty="0">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RMSE: 0.016</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Utilizes an ensemble of decision trees for predictions.</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Offers robustness and handles non-linear relationships well.</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rgbClr val="001435"/>
                </a:solidFill>
                <a:effectLst/>
                <a:latin typeface="Bahnschrift SemiBold Condensed" panose="020B0502040204020203" pitchFamily="34" charset="0"/>
                <a:ea typeface="Times New Roman" panose="02020603050405020304" pitchFamily="18" charset="0"/>
              </a:rPr>
              <a:t> </a:t>
            </a:r>
            <a:endParaRPr lang="en-IN" b="1" dirty="0">
              <a:effectLst/>
              <a:latin typeface="Bahnschrift SemiBold Condensed" panose="020B0502040204020203" pitchFamily="34" charset="0"/>
              <a:ea typeface="Times New Roman" panose="02020603050405020304" pitchFamily="18" charset="0"/>
            </a:endParaRPr>
          </a:p>
          <a:p>
            <a:r>
              <a:rPr lang="en-IN" b="0" dirty="0">
                <a:effectLst/>
                <a:latin typeface="Bahnschrift SemiBold Condensed" panose="020B0502040204020203" pitchFamily="34" charset="0"/>
                <a:ea typeface="Times New Roman" panose="02020603050405020304" pitchFamily="18" charset="0"/>
              </a:rPr>
              <a:t>MLP Predictions (Orange):</a:t>
            </a:r>
            <a:endParaRPr lang="en-IN" b="1" dirty="0">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RMSE: 0.016</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Employs a multilayer perceptron neural network for forecasting.</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Effective in capturing complex patterns but may require careful tuning.</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 </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effectLst/>
                <a:latin typeface="Bahnschrift SemiBold Condensed" panose="020B0502040204020203" pitchFamily="34" charset="0"/>
                <a:ea typeface="Times New Roman" panose="02020603050405020304" pitchFamily="18" charset="0"/>
              </a:rPr>
              <a:t>Linear Regression Predictions (Purple):</a:t>
            </a:r>
            <a:endParaRPr lang="en-IN" b="1" dirty="0">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RMSE: 0.006</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Utilizes a linear relationship between features and target.</a:t>
            </a:r>
            <a:endParaRPr lang="en-IN" b="1" dirty="0">
              <a:solidFill>
                <a:schemeClr val="bg1"/>
              </a:solidFill>
              <a:effectLst/>
              <a:latin typeface="Bahnschrift SemiBold Condensed" panose="020B0502040204020203" pitchFamily="34" charset="0"/>
              <a:ea typeface="Times New Roman" panose="02020603050405020304" pitchFamily="18" charset="0"/>
            </a:endParaRPr>
          </a:p>
          <a:p>
            <a:r>
              <a:rPr lang="en-IN" b="0" dirty="0">
                <a:solidFill>
                  <a:schemeClr val="bg1"/>
                </a:solidFill>
                <a:effectLst/>
                <a:latin typeface="Bahnschrift SemiBold Condensed" panose="020B0502040204020203" pitchFamily="34" charset="0"/>
                <a:ea typeface="Times New Roman" panose="02020603050405020304" pitchFamily="18" charset="0"/>
              </a:rPr>
              <a:t>Provides simple and interpretable predictions but may oversimplify complex data.</a:t>
            </a:r>
            <a:endParaRPr lang="en-IN" b="1" dirty="0">
              <a:solidFill>
                <a:schemeClr val="bg1"/>
              </a:solidFill>
              <a:effectLst/>
              <a:latin typeface="Bahnschrift SemiBold Condensed"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2228675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BF60642-0E88-7352-B847-FBC14423C88E}"/>
              </a:ext>
            </a:extLst>
          </p:cNvPr>
          <p:cNvSpPr/>
          <p:nvPr/>
        </p:nvSpPr>
        <p:spPr>
          <a:xfrm>
            <a:off x="6431756" y="122636"/>
            <a:ext cx="4586287" cy="500062"/>
          </a:xfrm>
          <a:prstGeom prst="roundRect">
            <a:avLst>
              <a:gd name="adj" fmla="val 50000"/>
            </a:avLst>
          </a:prstGeom>
          <a:solidFill>
            <a:srgbClr val="990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b="1" dirty="0">
                <a:solidFill>
                  <a:srgbClr val="FFFF00"/>
                </a:solidFill>
                <a:latin typeface="Bahnschrift SemiCondensed" panose="020B0502040204020203" pitchFamily="34" charset="0"/>
              </a:rPr>
              <a:t>Predictions vs. Actual Data</a:t>
            </a:r>
          </a:p>
        </p:txBody>
      </p:sp>
      <p:sp>
        <p:nvSpPr>
          <p:cNvPr id="8" name="Rectangle 7">
            <a:extLst>
              <a:ext uri="{FF2B5EF4-FFF2-40B4-BE49-F238E27FC236}">
                <a16:creationId xmlns:a16="http://schemas.microsoft.com/office/drawing/2014/main" id="{A9905162-336C-F52C-F8B7-DA9EEEA53768}"/>
              </a:ext>
            </a:extLst>
          </p:cNvPr>
          <p:cNvSpPr/>
          <p:nvPr/>
        </p:nvSpPr>
        <p:spPr>
          <a:xfrm>
            <a:off x="6534150" y="959644"/>
            <a:ext cx="5172075" cy="49387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latin typeface="Bahnschrift SemiCondensed" panose="020B0502040204020203" pitchFamily="34" charset="0"/>
              </a:rPr>
              <a:t>Root Mean Squared Error (RMSE) Values:</a:t>
            </a:r>
          </a:p>
          <a:p>
            <a:pPr marL="285750" indent="-285750">
              <a:buFont typeface="Wingdings" panose="05000000000000000000" pitchFamily="2" charset="2"/>
              <a:buChar char="Ø"/>
            </a:pPr>
            <a:endParaRPr lang="en-US" sz="2000" dirty="0">
              <a:solidFill>
                <a:schemeClr val="bg1"/>
              </a:solidFill>
              <a:latin typeface="Bahnschrift SemiCondensed" panose="020B0502040204020203" pitchFamily="34" charset="0"/>
            </a:endParaRPr>
          </a:p>
          <a:p>
            <a:pPr marL="285750" indent="-285750">
              <a:buFont typeface="Wingdings" panose="05000000000000000000" pitchFamily="2" charset="2"/>
              <a:buChar char="Ø"/>
            </a:pPr>
            <a:r>
              <a:rPr lang="en-US" dirty="0">
                <a:solidFill>
                  <a:schemeClr val="bg1"/>
                </a:solidFill>
                <a:latin typeface="Bahnschrift SemiCondensed" panose="020B0502040204020203" pitchFamily="34" charset="0"/>
              </a:rPr>
              <a:t>KNN RMSE: 0.019</a:t>
            </a:r>
          </a:p>
          <a:p>
            <a:pPr marL="285750" indent="-285750">
              <a:buFont typeface="Wingdings" panose="05000000000000000000" pitchFamily="2" charset="2"/>
              <a:buChar char="Ø"/>
            </a:pPr>
            <a:r>
              <a:rPr lang="en-US" dirty="0">
                <a:solidFill>
                  <a:schemeClr val="bg1"/>
                </a:solidFill>
                <a:latin typeface="Bahnschrift SemiCondensed" panose="020B0502040204020203" pitchFamily="34" charset="0"/>
              </a:rPr>
              <a:t>Random Forest RMSE: 0.016</a:t>
            </a:r>
          </a:p>
          <a:p>
            <a:pPr marL="285750" indent="-285750">
              <a:buFont typeface="Wingdings" panose="05000000000000000000" pitchFamily="2" charset="2"/>
              <a:buChar char="Ø"/>
            </a:pPr>
            <a:r>
              <a:rPr lang="en-US" dirty="0">
                <a:solidFill>
                  <a:schemeClr val="bg1"/>
                </a:solidFill>
                <a:latin typeface="Bahnschrift SemiCondensed" panose="020B0502040204020203" pitchFamily="34" charset="0"/>
              </a:rPr>
              <a:t>MLP RMSE: 0.016</a:t>
            </a:r>
          </a:p>
          <a:p>
            <a:pPr marL="285750" indent="-285750">
              <a:buFont typeface="Wingdings" panose="05000000000000000000" pitchFamily="2" charset="2"/>
              <a:buChar char="Ø"/>
            </a:pPr>
            <a:r>
              <a:rPr lang="en-US" dirty="0">
                <a:solidFill>
                  <a:schemeClr val="bg1"/>
                </a:solidFill>
                <a:latin typeface="Bahnschrift SemiCondensed" panose="020B0502040204020203" pitchFamily="34" charset="0"/>
              </a:rPr>
              <a:t>Linear Regression RMSE = 0.006</a:t>
            </a:r>
          </a:p>
          <a:p>
            <a:pPr marL="285750" indent="-285750">
              <a:buFont typeface="Wingdings" panose="05000000000000000000" pitchFamily="2" charset="2"/>
              <a:buChar char="Ø"/>
            </a:pPr>
            <a:endParaRPr lang="en-US" dirty="0">
              <a:solidFill>
                <a:schemeClr val="bg1"/>
              </a:solidFill>
              <a:latin typeface="Bahnschrift SemiCondensed" panose="020B0502040204020203" pitchFamily="34" charset="0"/>
            </a:endParaRPr>
          </a:p>
          <a:p>
            <a:r>
              <a:rPr lang="en-US" sz="2000" dirty="0">
                <a:solidFill>
                  <a:schemeClr val="bg1"/>
                </a:solidFill>
                <a:latin typeface="Bahnschrift SemiCondensed" panose="020B0502040204020203" pitchFamily="34" charset="0"/>
              </a:rPr>
              <a:t>The Best Model Linear Regression :</a:t>
            </a:r>
          </a:p>
          <a:p>
            <a:endParaRPr lang="en-US" sz="2000" dirty="0">
              <a:solidFill>
                <a:schemeClr val="bg1"/>
              </a:solidFill>
              <a:latin typeface="Bahnschrift SemiCondensed" panose="020B0502040204020203" pitchFamily="34" charset="0"/>
            </a:endParaRPr>
          </a:p>
          <a:p>
            <a:pPr marL="285750" indent="-285750">
              <a:buFont typeface="Wingdings" panose="05000000000000000000" pitchFamily="2" charset="2"/>
              <a:buChar char="Ø"/>
            </a:pPr>
            <a:r>
              <a:rPr lang="en-US" dirty="0">
                <a:solidFill>
                  <a:schemeClr val="bg1"/>
                </a:solidFill>
                <a:latin typeface="Bahnschrift SemiCondensed" panose="020B0502040204020203" pitchFamily="34" charset="0"/>
              </a:rPr>
              <a:t>The RMSE values provide an indication of the accuracy of each model in predicting the PayPal stock prices.</a:t>
            </a:r>
          </a:p>
          <a:p>
            <a:pPr marL="285750" indent="-285750">
              <a:buFont typeface="Wingdings" panose="05000000000000000000" pitchFamily="2" charset="2"/>
              <a:buChar char="Ø"/>
            </a:pPr>
            <a:r>
              <a:rPr lang="en-US" dirty="0">
                <a:solidFill>
                  <a:schemeClr val="bg1"/>
                </a:solidFill>
                <a:latin typeface="Bahnschrift SemiCondensed" panose="020B0502040204020203" pitchFamily="34" charset="0"/>
              </a:rPr>
              <a:t>Lower RMSE values indicate better predictive performance.</a:t>
            </a:r>
          </a:p>
          <a:p>
            <a:pPr marL="285750" indent="-285750">
              <a:buFont typeface="Wingdings" panose="05000000000000000000" pitchFamily="2" charset="2"/>
              <a:buChar char="Ø"/>
            </a:pPr>
            <a:r>
              <a:rPr lang="en-US" dirty="0">
                <a:solidFill>
                  <a:schemeClr val="bg1"/>
                </a:solidFill>
                <a:latin typeface="Bahnschrift SemiCondensed" panose="020B0502040204020203" pitchFamily="34" charset="0"/>
              </a:rPr>
              <a:t>Linear Regression model achieved the lowest RMSE of 0.006, indicating better performance compared to the all-other models with an RMSE of 0.016 (RF&amp; MLP) and 0.019 (KNN).</a:t>
            </a:r>
            <a:endParaRPr lang="en-IN" dirty="0">
              <a:solidFill>
                <a:schemeClr val="bg1"/>
              </a:solidFill>
              <a:latin typeface="Bahnschrift SemiCondensed" panose="020B0502040204020203" pitchFamily="34" charset="0"/>
            </a:endParaRPr>
          </a:p>
        </p:txBody>
      </p:sp>
      <p:grpSp>
        <p:nvGrpSpPr>
          <p:cNvPr id="18" name="Group 17">
            <a:extLst>
              <a:ext uri="{FF2B5EF4-FFF2-40B4-BE49-F238E27FC236}">
                <a16:creationId xmlns:a16="http://schemas.microsoft.com/office/drawing/2014/main" id="{57B8B50F-C82E-811B-9A99-E3CA2C3DEB7F}"/>
              </a:ext>
            </a:extLst>
          </p:cNvPr>
          <p:cNvGrpSpPr/>
          <p:nvPr/>
        </p:nvGrpSpPr>
        <p:grpSpPr>
          <a:xfrm>
            <a:off x="485775" y="622698"/>
            <a:ext cx="5391150" cy="5612603"/>
            <a:chOff x="6312694" y="959644"/>
            <a:chExt cx="5391150" cy="5612603"/>
          </a:xfrm>
        </p:grpSpPr>
        <p:pic>
          <p:nvPicPr>
            <p:cNvPr id="2050" name="Picture 2">
              <a:extLst>
                <a:ext uri="{FF2B5EF4-FFF2-40B4-BE49-F238E27FC236}">
                  <a16:creationId xmlns:a16="http://schemas.microsoft.com/office/drawing/2014/main" id="{A9C0F4EF-07B6-E2A4-D621-E144B1D46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694" y="959644"/>
              <a:ext cx="5391150" cy="34898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30F87E0-0554-06CF-5229-FF90D169349C}"/>
                </a:ext>
              </a:extLst>
            </p:cNvPr>
            <p:cNvSpPr/>
            <p:nvPr/>
          </p:nvSpPr>
          <p:spPr>
            <a:xfrm>
              <a:off x="6529388" y="5057774"/>
              <a:ext cx="5172074" cy="1514473"/>
            </a:xfrm>
            <a:prstGeom prst="roundRect">
              <a:avLst/>
            </a:pr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FFFF"/>
                  </a:solidFill>
                  <a:latin typeface="Bahnschrift SemiCondensed" panose="020B0502040204020203" pitchFamily="34" charset="0"/>
                </a:rPr>
                <a:t>The best model, with an RMSE of 0.006, is linear regression. </a:t>
              </a:r>
              <a:endParaRPr lang="en-IN" sz="2500" dirty="0">
                <a:solidFill>
                  <a:srgbClr val="00FFFF"/>
                </a:solidFill>
              </a:endParaRPr>
            </a:p>
          </p:txBody>
        </p:sp>
      </p:grpSp>
    </p:spTree>
    <p:extLst>
      <p:ext uri="{BB962C8B-B14F-4D97-AF65-F5344CB8AC3E}">
        <p14:creationId xmlns:p14="http://schemas.microsoft.com/office/powerpoint/2010/main" val="24735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3" name="Rectangle 2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CDFCB64-65CB-89F7-75AE-5B2A75A4F1DF}"/>
              </a:ext>
            </a:extLst>
          </p:cNvPr>
          <p:cNvSpPr txBox="1"/>
          <p:nvPr/>
        </p:nvSpPr>
        <p:spPr>
          <a:xfrm>
            <a:off x="104675" y="2055022"/>
            <a:ext cx="6102825" cy="4976807"/>
          </a:xfrm>
          <a:prstGeom prst="rect">
            <a:avLst/>
          </a:prstGeom>
        </p:spPr>
        <p:txBody>
          <a:bodyPr vert="horz" lIns="91440" tIns="45720" rIns="91440" bIns="45720" rtlCol="0" anchor="ctr">
            <a:noAutofit/>
          </a:bodyPr>
          <a:lstStyle/>
          <a:p>
            <a:pPr>
              <a:lnSpc>
                <a:spcPct val="90000"/>
              </a:lnSpc>
              <a:spcAft>
                <a:spcPts val="600"/>
              </a:spcAft>
            </a:pPr>
            <a:r>
              <a:rPr lang="en-US" sz="2500" dirty="0">
                <a:solidFill>
                  <a:srgbClr val="7030A0"/>
                </a:solidFill>
                <a:latin typeface="Bahnschrift SemiBold Condensed" panose="020B0502040204020203" pitchFamily="34" charset="0"/>
              </a:rPr>
              <a:t>Linear Regression:</a:t>
            </a:r>
          </a:p>
          <a:p>
            <a:pPr>
              <a:lnSpc>
                <a:spcPct val="90000"/>
              </a:lnSpc>
              <a:spcAft>
                <a:spcPts val="600"/>
              </a:spcAft>
            </a:pPr>
            <a:r>
              <a:rPr lang="en-US" sz="2000" dirty="0">
                <a:latin typeface="Bahnschrift SemiBold Condensed" panose="020B0502040204020203" pitchFamily="34" charset="0"/>
              </a:rPr>
              <a:t>Strengths: </a:t>
            </a:r>
          </a:p>
          <a:p>
            <a:pPr marL="342900" indent="-342900">
              <a:lnSpc>
                <a:spcPct val="90000"/>
              </a:lnSpc>
              <a:spcAft>
                <a:spcPts val="600"/>
              </a:spcAft>
              <a:buFont typeface="Wingdings" panose="05000000000000000000" pitchFamily="2" charset="2"/>
              <a:buChar char="Ø"/>
            </a:pPr>
            <a:r>
              <a:rPr lang="en-US" sz="2000" dirty="0">
                <a:latin typeface="Bahnschrift SemiBold Condensed" panose="020B0502040204020203" pitchFamily="34" charset="0"/>
              </a:rPr>
              <a:t>Simple and interpretable model based on linear relationships. Quick training and inference times.</a:t>
            </a:r>
          </a:p>
          <a:p>
            <a:pPr marL="114300" indent="-342900">
              <a:lnSpc>
                <a:spcPct val="90000"/>
              </a:lnSpc>
              <a:spcAft>
                <a:spcPts val="600"/>
              </a:spcAft>
              <a:buFont typeface="Wingdings" panose="05000000000000000000" pitchFamily="2" charset="2"/>
              <a:buChar char="Ø"/>
            </a:pPr>
            <a:endParaRPr lang="en-US" sz="2000" dirty="0">
              <a:latin typeface="Bahnschrift SemiBold Condensed" panose="020B0502040204020203" pitchFamily="34" charset="0"/>
            </a:endParaRPr>
          </a:p>
          <a:p>
            <a:pPr>
              <a:lnSpc>
                <a:spcPct val="90000"/>
              </a:lnSpc>
              <a:spcAft>
                <a:spcPts val="600"/>
              </a:spcAft>
            </a:pPr>
            <a:r>
              <a:rPr lang="en-US" sz="2000" dirty="0">
                <a:latin typeface="Bahnschrift SemiBold Condensed" panose="020B0502040204020203" pitchFamily="34" charset="0"/>
              </a:rPr>
              <a:t>Weaknesses: </a:t>
            </a:r>
          </a:p>
          <a:p>
            <a:pPr marL="342900" indent="-342900">
              <a:lnSpc>
                <a:spcPct val="90000"/>
              </a:lnSpc>
              <a:spcAft>
                <a:spcPts val="600"/>
              </a:spcAft>
              <a:buFont typeface="Wingdings" panose="05000000000000000000" pitchFamily="2" charset="2"/>
              <a:buChar char="Ø"/>
            </a:pPr>
            <a:r>
              <a:rPr lang="en-US" sz="2000" dirty="0">
                <a:latin typeface="Bahnschrift SemiBold Condensed" panose="020B0502040204020203" pitchFamily="34" charset="0"/>
              </a:rPr>
              <a:t>Limited in capturing complex non-linear relationships. Susceptible to outliers and noise.</a:t>
            </a:r>
          </a:p>
          <a:p>
            <a:pPr marL="114300" indent="-342900">
              <a:lnSpc>
                <a:spcPct val="90000"/>
              </a:lnSpc>
              <a:spcAft>
                <a:spcPts val="600"/>
              </a:spcAft>
              <a:buFont typeface="Wingdings" panose="05000000000000000000" pitchFamily="2" charset="2"/>
              <a:buChar char="Ø"/>
            </a:pPr>
            <a:endParaRPr lang="en-US" sz="2000" dirty="0">
              <a:latin typeface="Bahnschrift SemiBold Condensed" panose="020B0502040204020203" pitchFamily="34" charset="0"/>
            </a:endParaRPr>
          </a:p>
          <a:p>
            <a:pPr>
              <a:lnSpc>
                <a:spcPct val="90000"/>
              </a:lnSpc>
              <a:spcAft>
                <a:spcPts val="600"/>
              </a:spcAft>
            </a:pPr>
            <a:r>
              <a:rPr lang="en-US" sz="2000" dirty="0">
                <a:latin typeface="Bahnschrift SemiBold Condensed" panose="020B0502040204020203" pitchFamily="34" charset="0"/>
              </a:rPr>
              <a:t>Reliability:</a:t>
            </a:r>
          </a:p>
          <a:p>
            <a:pPr marL="342900" indent="-342900">
              <a:lnSpc>
                <a:spcPct val="90000"/>
              </a:lnSpc>
              <a:spcAft>
                <a:spcPts val="600"/>
              </a:spcAft>
              <a:buFont typeface="Wingdings" panose="05000000000000000000" pitchFamily="2" charset="2"/>
              <a:buChar char="Ø"/>
            </a:pPr>
            <a:r>
              <a:rPr lang="en-US" sz="2000" dirty="0">
                <a:latin typeface="Bahnschrift SemiBold Condensed" panose="020B0502040204020203" pitchFamily="34" charset="0"/>
              </a:rPr>
              <a:t>Identified as the best model for PayPal stock price prediction due to its simplicity and interpretability.</a:t>
            </a:r>
          </a:p>
        </p:txBody>
      </p:sp>
      <p:pic>
        <p:nvPicPr>
          <p:cNvPr id="24" name="Picture 23" descr="Magnifying glass showing decling performance">
            <a:extLst>
              <a:ext uri="{FF2B5EF4-FFF2-40B4-BE49-F238E27FC236}">
                <a16:creationId xmlns:a16="http://schemas.microsoft.com/office/drawing/2014/main" id="{C6448929-AC29-2935-A0DC-D36E3479B53F}"/>
              </a:ext>
            </a:extLst>
          </p:cNvPr>
          <p:cNvPicPr>
            <a:picLocks noChangeAspect="1"/>
          </p:cNvPicPr>
          <p:nvPr/>
        </p:nvPicPr>
        <p:blipFill rotWithShape="1">
          <a:blip r:embed="rId2"/>
          <a:srcRect l="5018" r="35581" b="-2"/>
          <a:stretch/>
        </p:blipFill>
        <p:spPr>
          <a:xfrm>
            <a:off x="6096000" y="1"/>
            <a:ext cx="6102825" cy="6858000"/>
          </a:xfrm>
          <a:prstGeom prst="rect">
            <a:avLst/>
          </a:prstGeom>
        </p:spPr>
      </p:pic>
      <p:sp>
        <p:nvSpPr>
          <p:cNvPr id="9" name="Rectangle: Rounded Corners 8">
            <a:extLst>
              <a:ext uri="{FF2B5EF4-FFF2-40B4-BE49-F238E27FC236}">
                <a16:creationId xmlns:a16="http://schemas.microsoft.com/office/drawing/2014/main" id="{B27BE9C2-6893-750C-D945-FCE0BDA17322}"/>
              </a:ext>
            </a:extLst>
          </p:cNvPr>
          <p:cNvSpPr/>
          <p:nvPr/>
        </p:nvSpPr>
        <p:spPr>
          <a:xfrm>
            <a:off x="608853" y="460377"/>
            <a:ext cx="4586287" cy="500062"/>
          </a:xfrm>
          <a:prstGeom prst="roundRect">
            <a:avLst>
              <a:gd name="adj" fmla="val 50000"/>
            </a:avLst>
          </a:prstGeom>
          <a:solidFill>
            <a:srgbClr val="9900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b="1" dirty="0">
                <a:solidFill>
                  <a:srgbClr val="FFFF00"/>
                </a:solidFill>
                <a:latin typeface="Bahnschrift SemiCondensed" panose="020B0502040204020203" pitchFamily="34" charset="0"/>
              </a:rPr>
              <a:t>Model Evaluation</a:t>
            </a:r>
          </a:p>
        </p:txBody>
      </p:sp>
      <p:pic>
        <p:nvPicPr>
          <p:cNvPr id="12" name="Graphic 11" descr="Good Inventory outline">
            <a:extLst>
              <a:ext uri="{FF2B5EF4-FFF2-40B4-BE49-F238E27FC236}">
                <a16:creationId xmlns:a16="http://schemas.microsoft.com/office/drawing/2014/main" id="{25A29E22-6458-D0CE-B5BD-C1E5F5E8FA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4796" y="1308098"/>
            <a:ext cx="914400" cy="914400"/>
          </a:xfrm>
          <a:prstGeom prst="rect">
            <a:avLst/>
          </a:prstGeom>
        </p:spPr>
      </p:pic>
    </p:spTree>
    <p:extLst>
      <p:ext uri="{BB962C8B-B14F-4D97-AF65-F5344CB8AC3E}">
        <p14:creationId xmlns:p14="http://schemas.microsoft.com/office/powerpoint/2010/main" val="948495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84C1D8684DCC4CA4E14FFB1A0FE892" ma:contentTypeVersion="8" ma:contentTypeDescription="Create a new document." ma:contentTypeScope="" ma:versionID="48e79969e1e8b5ccd5b8cb45289be60e">
  <xsd:schema xmlns:xsd="http://www.w3.org/2001/XMLSchema" xmlns:xs="http://www.w3.org/2001/XMLSchema" xmlns:p="http://schemas.microsoft.com/office/2006/metadata/properties" xmlns:ns3="27e86668-1ae9-4d6e-bf30-edfe360f7dab" targetNamespace="http://schemas.microsoft.com/office/2006/metadata/properties" ma:root="true" ma:fieldsID="fa8ee8ab6ff52439981175f50fa9cfb6" ns3:_="">
    <xsd:import namespace="27e86668-1ae9-4d6e-bf30-edfe360f7da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GenerationTime" minOccurs="0"/>
                <xsd:element ref="ns3:MediaServiceEventHashCode" minOccurs="0"/>
                <xsd:element ref="ns3:MediaServiceSystemTag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e86668-1ae9-4d6e-bf30-edfe360f7d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8E2DD6-1C97-46E6-A2CC-0919D981E6FE}">
  <ds:schemaRefs>
    <ds:schemaRef ds:uri="http://schemas.microsoft.com/sharepoint/v3/contenttype/forms"/>
  </ds:schemaRefs>
</ds:datastoreItem>
</file>

<file path=customXml/itemProps2.xml><?xml version="1.0" encoding="utf-8"?>
<ds:datastoreItem xmlns:ds="http://schemas.openxmlformats.org/officeDocument/2006/customXml" ds:itemID="{B92A6D10-E708-4EA2-9BB9-75E65A320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e86668-1ae9-4d6e-bf30-edfe360f7d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BD81F8-7BF8-4FC8-9561-7B6666BF2E23}">
  <ds:schemaRef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purl.org/dc/elements/1.1/"/>
    <ds:schemaRef ds:uri="http://www.w3.org/XML/1998/namespace"/>
    <ds:schemaRef ds:uri="http://purl.org/dc/terms/"/>
    <ds:schemaRef ds:uri="27e86668-1ae9-4d6e-bf30-edfe360f7dab"/>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Vapor Trail</Template>
  <TotalTime>4403</TotalTime>
  <Words>1652</Words>
  <Application>Microsoft Office PowerPoint</Application>
  <PresentationFormat>Widescreen</PresentationFormat>
  <Paragraphs>159</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Bahnschrift SemiBold Condensed</vt:lpstr>
      <vt:lpstr>Bahnschrift SemiCondensed</vt:lpstr>
      <vt:lpstr>Calibri</vt:lpstr>
      <vt:lpstr>Calibri Light</vt:lpstr>
      <vt:lpstr>Helvetica</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Susai Raj</dc:creator>
  <cp:lastModifiedBy>Susairaj Anthony [Student-PECS]</cp:lastModifiedBy>
  <cp:revision>7</cp:revision>
  <dcterms:created xsi:type="dcterms:W3CDTF">2024-04-08T23:15:45Z</dcterms:created>
  <dcterms:modified xsi:type="dcterms:W3CDTF">2024-04-12T05:20:03Z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0x0101003F84C1D8684DCC4CA4E14FFB1A0FE892</vt:lpwstr>
  </property>
</Properties>
</file>